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20.jpg" ContentType="image/jpeg"/>
  <Override PartName="/ppt/notesSlides/notesSlide63.xml" ContentType="application/vnd.openxmlformats-officedocument.presentationml.notesSlide+xml"/>
  <Override PartName="/ppt/media/image21.jpg" ContentType="image/jpeg"/>
  <Override PartName="/ppt/notesSlides/notesSlide64.xml" ContentType="application/vnd.openxmlformats-officedocument.presentationml.notesSlide+xml"/>
  <Override PartName="/ppt/media/image22.jpg" ContentType="image/jpeg"/>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23.jpg" ContentType="image/jpeg"/>
  <Override PartName="/ppt/notesSlides/notesSlide70.xml" ContentType="application/vnd.openxmlformats-officedocument.presentationml.notesSlide+xml"/>
  <Override PartName="/ppt/media/image24.jpg" ContentType="image/jpeg"/>
  <Override PartName="/ppt/notesSlides/notesSlide71.xml" ContentType="application/vnd.openxmlformats-officedocument.presentationml.notesSlide+xml"/>
  <Override PartName="/ppt/media/image25.jpg" ContentType="image/jpe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8" r:id="rId2"/>
    <p:sldId id="265" r:id="rId3"/>
    <p:sldId id="383" r:id="rId4"/>
    <p:sldId id="264" r:id="rId5"/>
    <p:sldId id="261" r:id="rId6"/>
    <p:sldId id="263" r:id="rId7"/>
    <p:sldId id="262" r:id="rId8"/>
    <p:sldId id="256" r:id="rId9"/>
    <p:sldId id="257" r:id="rId10"/>
    <p:sldId id="347" r:id="rId11"/>
    <p:sldId id="382" r:id="rId12"/>
    <p:sldId id="348" r:id="rId13"/>
    <p:sldId id="350" r:id="rId14"/>
    <p:sldId id="384" r:id="rId15"/>
    <p:sldId id="351" r:id="rId16"/>
    <p:sldId id="317" r:id="rId17"/>
    <p:sldId id="318" r:id="rId18"/>
    <p:sldId id="328" r:id="rId19"/>
    <p:sldId id="329" r:id="rId20"/>
    <p:sldId id="330" r:id="rId21"/>
    <p:sldId id="339" r:id="rId22"/>
    <p:sldId id="340" r:id="rId23"/>
    <p:sldId id="341" r:id="rId24"/>
    <p:sldId id="342" r:id="rId25"/>
    <p:sldId id="346" r:id="rId26"/>
    <p:sldId id="343" r:id="rId27"/>
    <p:sldId id="344" r:id="rId28"/>
    <p:sldId id="333" r:id="rId29"/>
    <p:sldId id="331" r:id="rId30"/>
    <p:sldId id="332" r:id="rId31"/>
    <p:sldId id="319" r:id="rId32"/>
    <p:sldId id="334" r:id="rId33"/>
    <p:sldId id="335" r:id="rId34"/>
    <p:sldId id="336" r:id="rId35"/>
    <p:sldId id="385" r:id="rId36"/>
    <p:sldId id="345" r:id="rId37"/>
    <p:sldId id="338" r:id="rId38"/>
    <p:sldId id="295" r:id="rId39"/>
    <p:sldId id="294" r:id="rId40"/>
    <p:sldId id="296" r:id="rId41"/>
    <p:sldId id="297" r:id="rId42"/>
    <p:sldId id="298" r:id="rId43"/>
    <p:sldId id="301" r:id="rId44"/>
    <p:sldId id="302" r:id="rId45"/>
    <p:sldId id="303" r:id="rId46"/>
    <p:sldId id="305" r:id="rId47"/>
    <p:sldId id="306" r:id="rId48"/>
    <p:sldId id="304" r:id="rId49"/>
    <p:sldId id="299" r:id="rId50"/>
    <p:sldId id="300" r:id="rId51"/>
    <p:sldId id="307" r:id="rId52"/>
    <p:sldId id="311" r:id="rId53"/>
    <p:sldId id="309" r:id="rId54"/>
    <p:sldId id="310" r:id="rId55"/>
    <p:sldId id="312" r:id="rId56"/>
    <p:sldId id="313" r:id="rId57"/>
    <p:sldId id="314" r:id="rId58"/>
    <p:sldId id="315"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9" r:id="rId82"/>
    <p:sldId id="380" r:id="rId83"/>
    <p:sldId id="381" r:id="rId84"/>
    <p:sldId id="374" r:id="rId85"/>
    <p:sldId id="375" r:id="rId86"/>
    <p:sldId id="376" r:id="rId87"/>
    <p:sldId id="377"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0482" autoAdjust="0"/>
  </p:normalViewPr>
  <p:slideViewPr>
    <p:cSldViewPr snapToGrid="0">
      <p:cViewPr varScale="1">
        <p:scale>
          <a:sx n="103" d="100"/>
          <a:sy n="103" d="100"/>
        </p:scale>
        <p:origin x="106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7AF06-B910-4FC9-9BDF-444651DFDC50}" type="datetimeFigureOut">
              <a:rPr lang="zh-CN" altLang="en-US" smtClean="0"/>
              <a:t>2021-08-26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81490-3D7F-4885-8672-336239E0E612}" type="slidenum">
              <a:rPr lang="zh-CN" altLang="en-US" smtClean="0"/>
              <a:t>‹#›</a:t>
            </a:fld>
            <a:endParaRPr lang="zh-CN" altLang="en-US"/>
          </a:p>
        </p:txBody>
      </p:sp>
    </p:spTree>
    <p:extLst>
      <p:ext uri="{BB962C8B-B14F-4D97-AF65-F5344CB8AC3E}">
        <p14:creationId xmlns:p14="http://schemas.microsoft.com/office/powerpoint/2010/main" val="72447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长</a:t>
            </a:r>
            <a:r>
              <a:rPr lang="en-US" altLang="zh-CN" sz="1200" dirty="0">
                <a:latin typeface="黑体" panose="02010609060101010101" pitchFamily="49" charset="-122"/>
                <a:ea typeface="黑体" panose="02010609060101010101" pitchFamily="49" charset="-122"/>
              </a:rPr>
              <a:t>30.48</a:t>
            </a:r>
            <a:r>
              <a:rPr lang="zh-CN" altLang="en-US" sz="1200" dirty="0">
                <a:latin typeface="黑体" panose="02010609060101010101" pitchFamily="49" charset="-122"/>
                <a:ea typeface="黑体" panose="02010609060101010101" pitchFamily="49" charset="-122"/>
              </a:rPr>
              <a:t>米，宽</a:t>
            </a:r>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米，高</a:t>
            </a:r>
            <a:r>
              <a:rPr lang="en-US" altLang="zh-CN" sz="1200" dirty="0">
                <a:latin typeface="黑体" panose="02010609060101010101" pitchFamily="49" charset="-122"/>
                <a:ea typeface="黑体" panose="02010609060101010101" pitchFamily="49" charset="-122"/>
              </a:rPr>
              <a:t>2.4</a:t>
            </a:r>
            <a:r>
              <a:rPr lang="zh-CN" altLang="en-US" sz="1200" dirty="0">
                <a:latin typeface="黑体" panose="02010609060101010101" pitchFamily="49" charset="-122"/>
                <a:ea typeface="黑体" panose="02010609060101010101" pitchFamily="49" charset="-122"/>
              </a:rPr>
              <a:t>米，占地面积约</a:t>
            </a:r>
            <a:r>
              <a:rPr lang="en-US" altLang="zh-CN" sz="1200" dirty="0">
                <a:latin typeface="黑体" panose="02010609060101010101" pitchFamily="49" charset="-122"/>
                <a:ea typeface="黑体" panose="02010609060101010101" pitchFamily="49" charset="-122"/>
              </a:rPr>
              <a:t>170</a:t>
            </a:r>
            <a:r>
              <a:rPr lang="zh-CN" altLang="en-US" sz="1200" dirty="0">
                <a:latin typeface="黑体" panose="02010609060101010101" pitchFamily="49" charset="-122"/>
                <a:ea typeface="黑体" panose="02010609060101010101" pitchFamily="49" charset="-122"/>
              </a:rPr>
              <a:t>平方米</a:t>
            </a:r>
            <a:endParaRPr lang="en-US" altLang="zh-CN" sz="12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en-US" altLang="zh-CN" sz="1200" dirty="0">
                <a:latin typeface="黑体" panose="02010609060101010101" pitchFamily="49" charset="-122"/>
                <a:ea typeface="黑体" panose="02010609060101010101" pitchFamily="49" charset="-122"/>
              </a:rPr>
              <a:t>30</a:t>
            </a:r>
            <a:r>
              <a:rPr lang="zh-CN" altLang="en-US" sz="1200" dirty="0">
                <a:latin typeface="黑体" panose="02010609060101010101" pitchFamily="49" charset="-122"/>
                <a:ea typeface="黑体" panose="02010609060101010101" pitchFamily="49" charset="-122"/>
              </a:rPr>
              <a:t>个操作台，重达</a:t>
            </a:r>
            <a:r>
              <a:rPr lang="en-US" altLang="zh-CN" sz="1200" dirty="0">
                <a:latin typeface="黑体" panose="02010609060101010101" pitchFamily="49" charset="-122"/>
                <a:ea typeface="黑体" panose="02010609060101010101" pitchFamily="49" charset="-122"/>
              </a:rPr>
              <a:t>30</a:t>
            </a:r>
            <a:r>
              <a:rPr lang="zh-CN" altLang="en-US" sz="1200" dirty="0">
                <a:latin typeface="黑体" panose="02010609060101010101" pitchFamily="49" charset="-122"/>
                <a:ea typeface="黑体" panose="02010609060101010101" pitchFamily="49" charset="-122"/>
              </a:rPr>
              <a:t>英吨</a:t>
            </a:r>
            <a:endParaRPr lang="en-US" altLang="zh-CN" sz="12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每小时耗电量</a:t>
            </a:r>
            <a:r>
              <a:rPr lang="en-US" altLang="zh-CN" sz="1200" dirty="0">
                <a:latin typeface="黑体" panose="02010609060101010101" pitchFamily="49" charset="-122"/>
                <a:ea typeface="黑体" panose="02010609060101010101" pitchFamily="49" charset="-122"/>
              </a:rPr>
              <a:t>150</a:t>
            </a:r>
            <a:r>
              <a:rPr lang="zh-CN" altLang="en-US" sz="1200" dirty="0">
                <a:latin typeface="黑体" panose="02010609060101010101" pitchFamily="49" charset="-122"/>
                <a:ea typeface="黑体" panose="02010609060101010101" pitchFamily="49" charset="-122"/>
              </a:rPr>
              <a:t>千瓦</a:t>
            </a:r>
            <a:endParaRPr lang="en-US" altLang="zh-CN" sz="12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造价</a:t>
            </a:r>
            <a:r>
              <a:rPr lang="en-US" altLang="zh-CN" sz="1200" dirty="0">
                <a:latin typeface="黑体" panose="02010609060101010101" pitchFamily="49" charset="-122"/>
                <a:ea typeface="黑体" panose="02010609060101010101" pitchFamily="49" charset="-122"/>
              </a:rPr>
              <a:t>48</a:t>
            </a:r>
            <a:r>
              <a:rPr lang="zh-CN" altLang="en-US" sz="1200" dirty="0">
                <a:latin typeface="黑体" panose="02010609060101010101" pitchFamily="49" charset="-122"/>
                <a:ea typeface="黑体" panose="02010609060101010101" pitchFamily="49" charset="-122"/>
              </a:rPr>
              <a:t>万美元</a:t>
            </a:r>
            <a:endParaRPr lang="en-US" altLang="zh-CN" sz="12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它包含了</a:t>
            </a:r>
            <a:r>
              <a:rPr lang="en-US" altLang="zh-CN" sz="1200" dirty="0">
                <a:latin typeface="黑体" panose="02010609060101010101" pitchFamily="49" charset="-122"/>
                <a:ea typeface="黑体" panose="02010609060101010101" pitchFamily="49" charset="-122"/>
              </a:rPr>
              <a:t>17,468</a:t>
            </a:r>
            <a:r>
              <a:rPr lang="zh-CN" altLang="en-US" sz="1200" dirty="0">
                <a:latin typeface="黑体" panose="02010609060101010101" pitchFamily="49" charset="-122"/>
                <a:ea typeface="黑体" panose="02010609060101010101" pitchFamily="49" charset="-122"/>
              </a:rPr>
              <a:t>根真空管（电子管）</a:t>
            </a:r>
            <a:r>
              <a:rPr lang="en-US" altLang="zh-CN" sz="1200" dirty="0">
                <a:latin typeface="黑体" panose="02010609060101010101" pitchFamily="49" charset="-122"/>
                <a:ea typeface="黑体" panose="02010609060101010101" pitchFamily="49" charset="-122"/>
              </a:rPr>
              <a:t>7,200</a:t>
            </a:r>
            <a:r>
              <a:rPr lang="zh-CN" altLang="en-US" sz="1200" dirty="0">
                <a:latin typeface="黑体" panose="02010609060101010101" pitchFamily="49" charset="-122"/>
                <a:ea typeface="黑体" panose="02010609060101010101" pitchFamily="49" charset="-122"/>
              </a:rPr>
              <a:t>根晶体二极管，</a:t>
            </a:r>
            <a:r>
              <a:rPr lang="en-US" altLang="zh-CN" sz="1200" dirty="0">
                <a:latin typeface="黑体" panose="02010609060101010101" pitchFamily="49" charset="-122"/>
                <a:ea typeface="黑体" panose="02010609060101010101" pitchFamily="49" charset="-122"/>
              </a:rPr>
              <a:t>1,500 </a:t>
            </a:r>
            <a:r>
              <a:rPr lang="zh-CN" altLang="en-US" sz="1200" dirty="0">
                <a:latin typeface="黑体" panose="02010609060101010101" pitchFamily="49" charset="-122"/>
                <a:ea typeface="黑体" panose="02010609060101010101" pitchFamily="49" charset="-122"/>
              </a:rPr>
              <a:t>个中转，</a:t>
            </a:r>
            <a:r>
              <a:rPr lang="en-US" altLang="zh-CN" sz="1200" dirty="0">
                <a:latin typeface="黑体" panose="02010609060101010101" pitchFamily="49" charset="-122"/>
                <a:ea typeface="黑体" panose="02010609060101010101" pitchFamily="49" charset="-122"/>
              </a:rPr>
              <a:t>70,000</a:t>
            </a:r>
            <a:r>
              <a:rPr lang="zh-CN" altLang="en-US" sz="1200" dirty="0">
                <a:latin typeface="黑体" panose="02010609060101010101" pitchFamily="49" charset="-122"/>
                <a:ea typeface="黑体" panose="02010609060101010101" pitchFamily="49" charset="-122"/>
              </a:rPr>
              <a:t>个电阻器，</a:t>
            </a:r>
            <a:r>
              <a:rPr lang="en-US" altLang="zh-CN" sz="1200" dirty="0">
                <a:latin typeface="黑体" panose="02010609060101010101" pitchFamily="49" charset="-122"/>
                <a:ea typeface="黑体" panose="02010609060101010101" pitchFamily="49" charset="-122"/>
              </a:rPr>
              <a:t>10,000</a:t>
            </a:r>
            <a:r>
              <a:rPr lang="zh-CN" altLang="en-US" sz="1200" dirty="0">
                <a:latin typeface="黑体" panose="02010609060101010101" pitchFamily="49" charset="-122"/>
                <a:ea typeface="黑体" panose="02010609060101010101" pitchFamily="49" charset="-122"/>
              </a:rPr>
              <a:t>个电容器，</a:t>
            </a:r>
            <a:r>
              <a:rPr lang="en-US" altLang="zh-CN" sz="1200" dirty="0">
                <a:latin typeface="黑体" panose="02010609060101010101" pitchFamily="49" charset="-122"/>
                <a:ea typeface="黑体" panose="02010609060101010101" pitchFamily="49" charset="-122"/>
              </a:rPr>
              <a:t>1500</a:t>
            </a:r>
            <a:r>
              <a:rPr lang="zh-CN" altLang="en-US" sz="1200" dirty="0">
                <a:latin typeface="黑体" panose="02010609060101010101" pitchFamily="49" charset="-122"/>
                <a:ea typeface="黑体" panose="02010609060101010101" pitchFamily="49" charset="-122"/>
              </a:rPr>
              <a:t>个继电器，</a:t>
            </a:r>
            <a:r>
              <a:rPr lang="en-US" altLang="zh-CN" sz="1200" dirty="0">
                <a:latin typeface="黑体" panose="02010609060101010101" pitchFamily="49" charset="-122"/>
                <a:ea typeface="黑体" panose="02010609060101010101" pitchFamily="49" charset="-122"/>
              </a:rPr>
              <a:t>6000</a:t>
            </a:r>
            <a:r>
              <a:rPr lang="zh-CN" altLang="en-US" sz="1200" dirty="0">
                <a:latin typeface="黑体" panose="02010609060101010101" pitchFamily="49" charset="-122"/>
                <a:ea typeface="黑体" panose="02010609060101010101" pitchFamily="49" charset="-122"/>
              </a:rPr>
              <a:t>多个开关</a:t>
            </a:r>
            <a:endParaRPr lang="en-US" altLang="zh-CN" sz="12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1200" dirty="0">
                <a:latin typeface="黑体" panose="02010609060101010101" pitchFamily="49" charset="-122"/>
                <a:ea typeface="黑体" panose="02010609060101010101" pitchFamily="49" charset="-122"/>
              </a:rPr>
              <a:t>计算速度是每秒</a:t>
            </a:r>
            <a:r>
              <a:rPr lang="en-US" altLang="zh-CN" sz="1200" dirty="0">
                <a:latin typeface="黑体" panose="02010609060101010101" pitchFamily="49" charset="-122"/>
                <a:ea typeface="黑体" panose="02010609060101010101" pitchFamily="49" charset="-122"/>
              </a:rPr>
              <a:t>5000</a:t>
            </a:r>
            <a:r>
              <a:rPr lang="zh-CN" altLang="en-US" sz="1200" dirty="0">
                <a:latin typeface="黑体" panose="02010609060101010101" pitchFamily="49" charset="-122"/>
                <a:ea typeface="黑体" panose="02010609060101010101" pitchFamily="49" charset="-122"/>
              </a:rPr>
              <a:t>次加法或</a:t>
            </a:r>
            <a:r>
              <a:rPr lang="en-US" altLang="zh-CN" sz="1200" dirty="0">
                <a:latin typeface="黑体" panose="02010609060101010101" pitchFamily="49" charset="-122"/>
                <a:ea typeface="黑体" panose="02010609060101010101" pitchFamily="49" charset="-122"/>
              </a:rPr>
              <a:t>400</a:t>
            </a:r>
            <a:r>
              <a:rPr lang="zh-CN" altLang="en-US" sz="1200" dirty="0">
                <a:latin typeface="黑体" panose="02010609060101010101" pitchFamily="49" charset="-122"/>
                <a:ea typeface="黑体" panose="02010609060101010101" pitchFamily="49" charset="-122"/>
              </a:rPr>
              <a:t>次乘法，是使用继电器运转的机电式计算机的</a:t>
            </a:r>
            <a:r>
              <a:rPr lang="en-US" altLang="zh-CN" sz="1200" dirty="0">
                <a:latin typeface="黑体" panose="02010609060101010101" pitchFamily="49" charset="-122"/>
                <a:ea typeface="黑体" panose="02010609060101010101" pitchFamily="49" charset="-122"/>
              </a:rPr>
              <a:t>1000</a:t>
            </a:r>
            <a:r>
              <a:rPr lang="zh-CN" altLang="en-US" sz="1200" dirty="0">
                <a:latin typeface="黑体" panose="02010609060101010101" pitchFamily="49" charset="-122"/>
                <a:ea typeface="黑体" panose="02010609060101010101" pitchFamily="49" charset="-122"/>
              </a:rPr>
              <a:t>倍、手工计算的</a:t>
            </a:r>
            <a:r>
              <a:rPr lang="en-US" altLang="zh-CN" sz="1200" dirty="0">
                <a:latin typeface="黑体" panose="02010609060101010101" pitchFamily="49" charset="-122"/>
                <a:ea typeface="黑体" panose="02010609060101010101" pitchFamily="49" charset="-122"/>
              </a:rPr>
              <a:t>20</a:t>
            </a:r>
            <a:r>
              <a:rPr lang="zh-CN" altLang="en-US" sz="1200" dirty="0">
                <a:latin typeface="黑体" panose="02010609060101010101" pitchFamily="49" charset="-122"/>
                <a:ea typeface="黑体" panose="02010609060101010101" pitchFamily="49" charset="-122"/>
              </a:rPr>
              <a:t>万倍</a:t>
            </a:r>
          </a:p>
        </p:txBody>
      </p:sp>
      <p:sp>
        <p:nvSpPr>
          <p:cNvPr id="4" name="灯片编号占位符 3"/>
          <p:cNvSpPr>
            <a:spLocks noGrp="1"/>
          </p:cNvSpPr>
          <p:nvPr>
            <p:ph type="sldNum" sz="quarter" idx="5"/>
          </p:nvPr>
        </p:nvSpPr>
        <p:spPr/>
        <p:txBody>
          <a:bodyPr/>
          <a:lstStyle/>
          <a:p>
            <a:fld id="{99281490-3D7F-4885-8672-336239E0E612}" type="slidenum">
              <a:rPr lang="zh-CN" altLang="en-US" smtClean="0"/>
              <a:t>9</a:t>
            </a:fld>
            <a:endParaRPr lang="zh-CN" altLang="en-US"/>
          </a:p>
        </p:txBody>
      </p:sp>
    </p:spTree>
    <p:extLst>
      <p:ext uri="{BB962C8B-B14F-4D97-AF65-F5344CB8AC3E}">
        <p14:creationId xmlns:p14="http://schemas.microsoft.com/office/powerpoint/2010/main" val="80901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19</a:t>
            </a:fld>
            <a:endParaRPr lang="zh-CN" altLang="en-US"/>
          </a:p>
        </p:txBody>
      </p:sp>
    </p:spTree>
    <p:extLst>
      <p:ext uri="{BB962C8B-B14F-4D97-AF65-F5344CB8AC3E}">
        <p14:creationId xmlns:p14="http://schemas.microsoft.com/office/powerpoint/2010/main" val="349268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技术实现简单</a:t>
            </a:r>
            <a:endParaRPr lang="en-US" altLang="zh-CN" dirty="0"/>
          </a:p>
          <a:p>
            <a:pPr marL="228600" indent="-228600">
              <a:buAutoNum type="arabicPeriod"/>
            </a:pPr>
            <a:r>
              <a:rPr lang="zh-CN" altLang="en-US" dirty="0"/>
              <a:t>简化运算规则</a:t>
            </a:r>
            <a:endParaRPr lang="en-US" altLang="zh-CN" dirty="0"/>
          </a:p>
          <a:p>
            <a:pPr marL="228600" indent="-228600">
              <a:buAutoNum type="arabicPeriod"/>
            </a:pPr>
            <a:r>
              <a:rPr lang="zh-CN" altLang="en-US" dirty="0"/>
              <a:t>适合逻辑运算</a:t>
            </a:r>
            <a:endParaRPr lang="en-US" altLang="zh-CN" dirty="0"/>
          </a:p>
          <a:p>
            <a:pPr marL="228600" indent="-228600">
              <a:buAutoNum type="arabicPeriod"/>
            </a:pPr>
            <a:r>
              <a:rPr lang="zh-CN" altLang="en-US" dirty="0"/>
              <a:t>抗干扰能力强，可靠性高</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20</a:t>
            </a:fld>
            <a:endParaRPr lang="zh-CN" altLang="en-US"/>
          </a:p>
        </p:txBody>
      </p:sp>
    </p:spTree>
    <p:extLst>
      <p:ext uri="{BB962C8B-B14F-4D97-AF65-F5344CB8AC3E}">
        <p14:creationId xmlns:p14="http://schemas.microsoft.com/office/powerpoint/2010/main" val="161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21</a:t>
            </a:fld>
            <a:endParaRPr lang="zh-CN" altLang="en-US"/>
          </a:p>
        </p:txBody>
      </p:sp>
    </p:spTree>
    <p:extLst>
      <p:ext uri="{BB962C8B-B14F-4D97-AF65-F5344CB8AC3E}">
        <p14:creationId xmlns:p14="http://schemas.microsoft.com/office/powerpoint/2010/main" val="413637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22</a:t>
            </a:fld>
            <a:endParaRPr lang="zh-CN" altLang="en-US"/>
          </a:p>
        </p:txBody>
      </p:sp>
    </p:spTree>
    <p:extLst>
      <p:ext uri="{BB962C8B-B14F-4D97-AF65-F5344CB8AC3E}">
        <p14:creationId xmlns:p14="http://schemas.microsoft.com/office/powerpoint/2010/main" val="345434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pc="300" dirty="0">
                <a:latin typeface="黑体" panose="02010609060101010101" pitchFamily="49" charset="-122"/>
                <a:ea typeface="黑体" panose="02010609060101010101" pitchFamily="49" charset="-122"/>
              </a:rPr>
              <a:t>十进制可以按照九九乘法表运算，二进制乘法规则就简单多了</a:t>
            </a:r>
            <a:endParaRPr lang="en-US" altLang="zh-CN" spc="3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23</a:t>
            </a:fld>
            <a:endParaRPr lang="zh-CN" altLang="en-US"/>
          </a:p>
        </p:txBody>
      </p:sp>
    </p:spTree>
    <p:extLst>
      <p:ext uri="{BB962C8B-B14F-4D97-AF65-F5344CB8AC3E}">
        <p14:creationId xmlns:p14="http://schemas.microsoft.com/office/powerpoint/2010/main" val="1781773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pc="300" dirty="0">
                <a:latin typeface="黑体" panose="02010609060101010101" pitchFamily="49" charset="-122"/>
                <a:ea typeface="黑体" panose="02010609060101010101" pitchFamily="49" charset="-122"/>
              </a:rPr>
              <a:t>除法运算中，除数不能为</a:t>
            </a:r>
            <a:r>
              <a:rPr lang="en-US" altLang="zh-CN" spc="300" dirty="0">
                <a:latin typeface="黑体" panose="02010609060101010101" pitchFamily="49" charset="-122"/>
                <a:ea typeface="黑体" panose="02010609060101010101" pitchFamily="49" charset="-122"/>
              </a:rPr>
              <a:t>0</a:t>
            </a:r>
            <a:r>
              <a:rPr lang="zh-CN" altLang="en-US" spc="300" dirty="0">
                <a:latin typeface="黑体" panose="02010609060101010101" pitchFamily="49" charset="-122"/>
                <a:ea typeface="黑体" panose="02010609060101010101" pitchFamily="49" charset="-122"/>
              </a:rPr>
              <a:t>，否则将引起除法错中断。</a:t>
            </a:r>
            <a:endParaRPr lang="en-US" altLang="zh-CN" spc="300" dirty="0">
              <a:latin typeface="黑体" panose="02010609060101010101" pitchFamily="49" charset="-122"/>
              <a:ea typeface="黑体" panose="02010609060101010101" pitchFamily="49"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pc="300" dirty="0">
                <a:latin typeface="黑体" panose="02010609060101010101" pitchFamily="49" charset="-122"/>
                <a:ea typeface="黑体" panose="02010609060101010101" pitchFamily="49" charset="-122"/>
              </a:rPr>
              <a:t>比较复杂的乘法和除法运算都能简单的转换为加、减和位移操作，所以一般计算机也只需要设计一个加法器即可。</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pc="3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24</a:t>
            </a:fld>
            <a:endParaRPr lang="zh-CN" altLang="en-US"/>
          </a:p>
        </p:txBody>
      </p:sp>
    </p:spTree>
    <p:extLst>
      <p:ext uri="{BB962C8B-B14F-4D97-AF65-F5344CB8AC3E}">
        <p14:creationId xmlns:p14="http://schemas.microsoft.com/office/powerpoint/2010/main" val="370589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25</a:t>
            </a:fld>
            <a:endParaRPr lang="zh-CN" altLang="en-US"/>
          </a:p>
        </p:txBody>
      </p:sp>
    </p:spTree>
    <p:extLst>
      <p:ext uri="{BB962C8B-B14F-4D97-AF65-F5344CB8AC3E}">
        <p14:creationId xmlns:p14="http://schemas.microsoft.com/office/powerpoint/2010/main" val="239343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长实线代表“阳”，用中间断开的线代表“阴”，然后由</a:t>
            </a:r>
            <a:r>
              <a:rPr lang="en-US" altLang="zh-CN" dirty="0"/>
              <a:t>3</a:t>
            </a:r>
            <a:r>
              <a:rPr lang="zh-CN" altLang="en-US" dirty="0"/>
              <a:t>种这样的线条组成</a:t>
            </a:r>
            <a:r>
              <a:rPr lang="en-US" altLang="zh-CN" dirty="0"/>
              <a:t>8</a:t>
            </a:r>
            <a:r>
              <a:rPr lang="zh-CN" altLang="en-US" dirty="0"/>
              <a:t>种形状，相当于</a:t>
            </a:r>
            <a:r>
              <a:rPr lang="en-US" altLang="zh-CN" dirty="0"/>
              <a:t>3</a:t>
            </a:r>
            <a:r>
              <a:rPr lang="zh-CN" altLang="en-US" dirty="0"/>
              <a:t>位二进制数表示</a:t>
            </a:r>
            <a:r>
              <a:rPr lang="en-US" altLang="zh-CN" dirty="0"/>
              <a:t>8</a:t>
            </a:r>
            <a:r>
              <a:rPr lang="zh-CN" altLang="en-US" dirty="0"/>
              <a:t>种状态</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26</a:t>
            </a:fld>
            <a:endParaRPr lang="zh-CN" altLang="en-US"/>
          </a:p>
        </p:txBody>
      </p:sp>
    </p:spTree>
    <p:extLst>
      <p:ext uri="{BB962C8B-B14F-4D97-AF65-F5344CB8AC3E}">
        <p14:creationId xmlns:p14="http://schemas.microsoft.com/office/powerpoint/2010/main" val="349288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27</a:t>
            </a:fld>
            <a:endParaRPr lang="zh-CN" altLang="en-US"/>
          </a:p>
        </p:txBody>
      </p:sp>
    </p:spTree>
    <p:extLst>
      <p:ext uri="{BB962C8B-B14F-4D97-AF65-F5344CB8AC3E}">
        <p14:creationId xmlns:p14="http://schemas.microsoft.com/office/powerpoint/2010/main" val="4126448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28</a:t>
            </a:fld>
            <a:endParaRPr lang="zh-CN" altLang="en-US"/>
          </a:p>
        </p:txBody>
      </p:sp>
    </p:spTree>
    <p:extLst>
      <p:ext uri="{BB962C8B-B14F-4D97-AF65-F5344CB8AC3E}">
        <p14:creationId xmlns:p14="http://schemas.microsoft.com/office/powerpoint/2010/main" val="410086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制电子计算机的想法产生于第二次世界大战进行期间。当时激战正酣，各国的武器装备还很差，占主要地位的战略武器就是飞机和大炮，一颗看似做着简单的自由落体运动的炮弹，其实在出发前就被设定好了精确的飞行轨道。弹道的计算十分复杂，发射速度和角度的确定不仅要考虑炮弹本身的类型和炸药特性，还要考虑风向、风速、气压、气温、湿度和当地重力加速度等环境因素，作战时在瞬间完成这些因子的综合分析显然不是人力所能及的。因此，科学家会在使用前为炮手准备好一份弹道表，炮手对照表中参数操作火炮，炮弹便基本能落到指定的目标点。</a:t>
            </a:r>
            <a:endParaRPr lang="en-US" altLang="zh-CN" dirty="0"/>
          </a:p>
          <a:p>
            <a:endParaRPr lang="en-US" altLang="zh-CN" dirty="0"/>
          </a:p>
          <a:p>
            <a:r>
              <a:rPr lang="zh-CN" altLang="en-US" dirty="0"/>
              <a:t>每种型号的炮弹都需要计算</a:t>
            </a:r>
            <a:r>
              <a:rPr lang="en-US" altLang="zh-CN" dirty="0"/>
              <a:t>2000</a:t>
            </a:r>
            <a:r>
              <a:rPr lang="zh-CN" altLang="en-US" dirty="0"/>
              <a:t>～</a:t>
            </a:r>
            <a:r>
              <a:rPr lang="en-US" altLang="zh-CN" dirty="0"/>
              <a:t>4000</a:t>
            </a:r>
            <a:r>
              <a:rPr lang="zh-CN" altLang="en-US" dirty="0"/>
              <a:t>条弹道，每条弹道都涉及复杂的微积分运算，转换成四则运算平均涉及</a:t>
            </a:r>
            <a:r>
              <a:rPr lang="en-US" altLang="zh-CN" dirty="0"/>
              <a:t>750</a:t>
            </a:r>
            <a:r>
              <a:rPr lang="zh-CN" altLang="en-US" dirty="0"/>
              <a:t>次乘法和更多次加减，普通计算员使用机械计算器平均需要</a:t>
            </a:r>
            <a:r>
              <a:rPr lang="en-US" altLang="zh-CN" dirty="0"/>
              <a:t>20</a:t>
            </a:r>
            <a:r>
              <a:rPr lang="zh-CN" altLang="en-US" dirty="0"/>
              <a:t>个小时才能算完。多型新型火炮的投入使用给美国陆军的弹道研究实验室带来了很大的制表压力，他们雇佣了</a:t>
            </a:r>
            <a:r>
              <a:rPr lang="en-US" altLang="zh-CN" dirty="0"/>
              <a:t>100</a:t>
            </a:r>
            <a:r>
              <a:rPr lang="zh-CN" altLang="en-US" dirty="0"/>
              <a:t>多名女计算员，以满足阿伯丁试验场每天</a:t>
            </a:r>
            <a:r>
              <a:rPr lang="en-US" altLang="zh-CN" dirty="0"/>
              <a:t>6</a:t>
            </a:r>
            <a:r>
              <a:rPr lang="zh-CN" altLang="en-US" dirty="0"/>
              <a:t>张弹道表的需求。苦劳是做足了，一旦出错却没了功劳。实验室很快意识到，磨刀不误砍柴工，他们急需一台强大的计算机器。</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10</a:t>
            </a:fld>
            <a:endParaRPr lang="zh-CN" altLang="en-US"/>
          </a:p>
        </p:txBody>
      </p:sp>
    </p:spTree>
    <p:extLst>
      <p:ext uri="{BB962C8B-B14F-4D97-AF65-F5344CB8AC3E}">
        <p14:creationId xmlns:p14="http://schemas.microsoft.com/office/powerpoint/2010/main" val="297231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29</a:t>
            </a:fld>
            <a:endParaRPr lang="zh-CN" altLang="en-US"/>
          </a:p>
        </p:txBody>
      </p:sp>
    </p:spTree>
    <p:extLst>
      <p:ext uri="{BB962C8B-B14F-4D97-AF65-F5344CB8AC3E}">
        <p14:creationId xmlns:p14="http://schemas.microsoft.com/office/powerpoint/2010/main" val="3431857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t>
            </a:r>
            <a:r>
              <a:rPr lang="zh-CN" altLang="en-US" dirty="0"/>
              <a:t>进制数的数值是所有数位上的数码乘以其权重的累加和</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30</a:t>
            </a:fld>
            <a:endParaRPr lang="zh-CN" altLang="en-US"/>
          </a:p>
        </p:txBody>
      </p:sp>
    </p:spTree>
    <p:extLst>
      <p:ext uri="{BB962C8B-B14F-4D97-AF65-F5344CB8AC3E}">
        <p14:creationId xmlns:p14="http://schemas.microsoft.com/office/powerpoint/2010/main" val="1029895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31</a:t>
            </a:fld>
            <a:endParaRPr lang="zh-CN" altLang="en-US"/>
          </a:p>
        </p:txBody>
      </p:sp>
    </p:spTree>
    <p:extLst>
      <p:ext uri="{BB962C8B-B14F-4D97-AF65-F5344CB8AC3E}">
        <p14:creationId xmlns:p14="http://schemas.microsoft.com/office/powerpoint/2010/main" val="148083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32</a:t>
            </a:fld>
            <a:endParaRPr lang="zh-CN" altLang="en-US"/>
          </a:p>
        </p:txBody>
      </p:sp>
    </p:spTree>
    <p:extLst>
      <p:ext uri="{BB962C8B-B14F-4D97-AF65-F5344CB8AC3E}">
        <p14:creationId xmlns:p14="http://schemas.microsoft.com/office/powerpoint/2010/main" val="171037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因为</a:t>
            </a:r>
            <a:r>
              <a:rPr lang="en-US" altLang="zh-CN" dirty="0"/>
              <a:t>2^-4=1/16&lt;0.1</a:t>
            </a: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三进制</a:t>
            </a:r>
            <a:r>
              <a:rPr lang="en-US" altLang="zh-CN" dirty="0"/>
              <a:t>112</a:t>
            </a:r>
            <a:r>
              <a:rPr lang="zh-CN" altLang="en-US" baseline="0" dirty="0"/>
              <a:t> 转换成</a:t>
            </a:r>
            <a:r>
              <a:rPr lang="en-US" altLang="zh-CN" baseline="0" dirty="0"/>
              <a:t>7</a:t>
            </a:r>
            <a:r>
              <a:rPr lang="zh-CN" altLang="en-US" baseline="0" dirty="0"/>
              <a:t>进制</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33</a:t>
            </a:fld>
            <a:endParaRPr lang="zh-CN" altLang="en-US"/>
          </a:p>
        </p:txBody>
      </p:sp>
    </p:spTree>
    <p:extLst>
      <p:ext uri="{BB962C8B-B14F-4D97-AF65-F5344CB8AC3E}">
        <p14:creationId xmlns:p14="http://schemas.microsoft.com/office/powerpoint/2010/main" val="2984452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34</a:t>
            </a:fld>
            <a:endParaRPr lang="zh-CN" altLang="en-US"/>
          </a:p>
        </p:txBody>
      </p:sp>
    </p:spTree>
    <p:extLst>
      <p:ext uri="{BB962C8B-B14F-4D97-AF65-F5344CB8AC3E}">
        <p14:creationId xmlns:p14="http://schemas.microsoft.com/office/powerpoint/2010/main" val="1748301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35</a:t>
            </a:fld>
            <a:endParaRPr lang="zh-CN" altLang="en-US"/>
          </a:p>
        </p:txBody>
      </p:sp>
    </p:spTree>
    <p:extLst>
      <p:ext uri="{BB962C8B-B14F-4D97-AF65-F5344CB8AC3E}">
        <p14:creationId xmlns:p14="http://schemas.microsoft.com/office/powerpoint/2010/main" val="232945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spc="300" dirty="0">
                <a:latin typeface="黑体" panose="02010609060101010101" pitchFamily="49" charset="-122"/>
                <a:ea typeface="黑体" panose="02010609060101010101" pitchFamily="49" charset="-122"/>
              </a:rPr>
              <a:t>虽然用二进制存储，但是</a:t>
            </a:r>
            <a:r>
              <a:rPr lang="en-US" altLang="zh-CN" sz="1200" spc="300" dirty="0">
                <a:latin typeface="黑体" panose="02010609060101010101" pitchFamily="49" charset="-122"/>
                <a:ea typeface="黑体" panose="02010609060101010101" pitchFamily="49" charset="-122"/>
              </a:rPr>
              <a:t>BCD</a:t>
            </a:r>
            <a:r>
              <a:rPr lang="zh-CN" altLang="en-US" sz="1200" spc="300" dirty="0">
                <a:latin typeface="黑体" panose="02010609060101010101" pitchFamily="49" charset="-122"/>
                <a:ea typeface="黑体" panose="02010609060101010101" pitchFamily="49" charset="-122"/>
              </a:rPr>
              <a:t>码是十进制数码，满足“逢十进一”的运算规则</a:t>
            </a:r>
            <a:endParaRPr lang="en-US" altLang="zh-CN" sz="1200" spc="300" dirty="0">
              <a:latin typeface="黑体" panose="02010609060101010101" pitchFamily="49" charset="-122"/>
              <a:ea typeface="黑体" panose="02010609060101010101" pitchFamily="49"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例如 </a:t>
            </a:r>
            <a:r>
              <a:rPr lang="en-US" altLang="zh-CN" dirty="0"/>
              <a:t>25 + 9 = 34</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习题 </a:t>
            </a:r>
            <a:r>
              <a:rPr lang="en-US" altLang="zh-CN" dirty="0"/>
              <a:t>1.1</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36</a:t>
            </a:fld>
            <a:endParaRPr lang="zh-CN" altLang="en-US"/>
          </a:p>
        </p:txBody>
      </p:sp>
    </p:spTree>
    <p:extLst>
      <p:ext uri="{BB962C8B-B14F-4D97-AF65-F5344CB8AC3E}">
        <p14:creationId xmlns:p14="http://schemas.microsoft.com/office/powerpoint/2010/main" val="2735723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37</a:t>
            </a:fld>
            <a:endParaRPr lang="zh-CN" altLang="en-US"/>
          </a:p>
        </p:txBody>
      </p:sp>
    </p:spTree>
    <p:extLst>
      <p:ext uri="{BB962C8B-B14F-4D97-AF65-F5344CB8AC3E}">
        <p14:creationId xmlns:p14="http://schemas.microsoft.com/office/powerpoint/2010/main" val="4239490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39</a:t>
            </a:fld>
            <a:endParaRPr lang="zh-CN" altLang="en-US"/>
          </a:p>
        </p:txBody>
      </p:sp>
    </p:spTree>
    <p:extLst>
      <p:ext uri="{BB962C8B-B14F-4D97-AF65-F5344CB8AC3E}">
        <p14:creationId xmlns:p14="http://schemas.microsoft.com/office/powerpoint/2010/main" val="328764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这个创造历史的项目，交给了与弹道研究实验室相距仅</a:t>
            </a:r>
            <a:r>
              <a:rPr lang="en-US" altLang="zh-CN" dirty="0"/>
              <a:t>120</a:t>
            </a:r>
            <a:r>
              <a:rPr lang="zh-CN" altLang="en-US" dirty="0"/>
              <a:t>公里的位于费城的宾夕法尼亚大学莫尔电气工程学院。其实论起资历与声望，</a:t>
            </a:r>
            <a:r>
              <a:rPr lang="en-US" altLang="zh-CN" dirty="0"/>
              <a:t>600</a:t>
            </a:r>
            <a:r>
              <a:rPr lang="zh-CN" altLang="en-US" dirty="0"/>
              <a:t>公里开外的麻省理工学院会是更好的选择，但莫尔学院“近水楼台先得月”，早与弹道研究实验室建立了友好的合作关系，那些计算弹道的计算员就是由莫尔学院负责培训的。</a:t>
            </a:r>
            <a:endParaRPr lang="en-US" altLang="zh-CN" dirty="0"/>
          </a:p>
          <a:p>
            <a:endParaRPr lang="en-US" altLang="zh-CN" dirty="0"/>
          </a:p>
          <a:p>
            <a:r>
              <a:rPr lang="en-US" altLang="zh-CN" dirty="0"/>
              <a:t>1937</a:t>
            </a:r>
            <a:r>
              <a:rPr lang="zh-CN" altLang="en-US" dirty="0"/>
              <a:t>年，费城一位名为普雷斯伯</a:t>
            </a:r>
            <a:r>
              <a:rPr lang="en-US" altLang="zh-CN" dirty="0"/>
              <a:t>·</a:t>
            </a:r>
            <a:r>
              <a:rPr lang="zh-CN" altLang="en-US" dirty="0"/>
              <a:t>埃克特（</a:t>
            </a:r>
            <a:r>
              <a:rPr lang="en-US" altLang="zh-CN" dirty="0"/>
              <a:t>J. </a:t>
            </a:r>
            <a:r>
              <a:rPr lang="en-US" altLang="zh-CN" dirty="0" err="1"/>
              <a:t>Presper</a:t>
            </a:r>
            <a:r>
              <a:rPr lang="en-US" altLang="zh-CN" dirty="0"/>
              <a:t> Eckert</a:t>
            </a:r>
            <a:r>
              <a:rPr lang="zh-CN" altLang="en-US" dirty="0"/>
              <a:t>）的天才少年收到了梦寐以求的麻省理工学院录取通知书，但他的母亲不希望自己唯一的儿子离家太远，他的父亲则不希望他学理工，还骗他说麻省理工的学费高昂，支付不起，百般无奈之下，埃克特只好“屈就”宾夕法尼亚大学的金融学院。不多久，对金融实在提不起兴趣的埃克特寻求转专业的机会，可是他最想去的物理系已经招满了，再一次的无奈之下，他来到了莫尔学院。那时的埃克特并不会料到，正是这个他“屈就”了再“屈就”的地方，给了他名垂青史的机会。</a:t>
            </a:r>
            <a:endParaRPr lang="en-US" altLang="zh-CN" dirty="0"/>
          </a:p>
          <a:p>
            <a:endParaRPr lang="en-US" altLang="zh-CN" dirty="0"/>
          </a:p>
          <a:p>
            <a:r>
              <a:rPr lang="zh-CN" altLang="en-US" dirty="0"/>
              <a:t>和埃克特搭档的，是年龄大他一轮的约翰</a:t>
            </a:r>
            <a:r>
              <a:rPr lang="en-US" altLang="zh-CN" dirty="0"/>
              <a:t>·</a:t>
            </a:r>
            <a:r>
              <a:rPr lang="zh-CN" altLang="en-US" dirty="0"/>
              <a:t>莫奇利（</a:t>
            </a:r>
            <a:r>
              <a:rPr lang="en-US" altLang="zh-CN" dirty="0"/>
              <a:t>John </a:t>
            </a:r>
            <a:r>
              <a:rPr lang="en-US" altLang="zh-CN" dirty="0" err="1"/>
              <a:t>Mauchly</a:t>
            </a:r>
            <a:r>
              <a:rPr lang="zh-CN" altLang="en-US" dirty="0"/>
              <a:t>），时年</a:t>
            </a:r>
            <a:r>
              <a:rPr lang="en-US" altLang="zh-CN" dirty="0"/>
              <a:t>36</a:t>
            </a:r>
            <a:r>
              <a:rPr lang="zh-CN" altLang="en-US" dirty="0"/>
              <a:t>岁的莫奇利已是乌尔辛纳斯学院（同在宾夕法尼亚州）的物理系主任，拥有约翰</a:t>
            </a:r>
            <a:r>
              <a:rPr lang="en-US" altLang="zh-CN" dirty="0"/>
              <a:t>·</a:t>
            </a:r>
            <a:r>
              <a:rPr lang="zh-CN" altLang="en-US" dirty="0"/>
              <a:t>霍普金斯大学物理学博士学位。他被委任为</a:t>
            </a:r>
            <a:r>
              <a:rPr lang="en-US" altLang="zh-CN" dirty="0"/>
              <a:t>ENIAC</a:t>
            </a:r>
            <a:r>
              <a:rPr lang="zh-CN" altLang="en-US" dirty="0"/>
              <a:t>项目顾问，由于教学工作不能投入全部精力，但只要一有时间就会钻进项目里，最终出色地完成了</a:t>
            </a:r>
            <a:r>
              <a:rPr lang="en-US" altLang="zh-CN" dirty="0"/>
              <a:t>ENIAC</a:t>
            </a:r>
            <a:r>
              <a:rPr lang="zh-CN" altLang="en-US" dirty="0"/>
              <a:t>的总体设计，与主要负责工程实现的埃克特并称“</a:t>
            </a:r>
            <a:r>
              <a:rPr lang="en-US" altLang="zh-CN" dirty="0"/>
              <a:t>ENIAC</a:t>
            </a:r>
            <a:r>
              <a:rPr lang="zh-CN" altLang="en-US" dirty="0"/>
              <a:t>之父”。他们共同领导莫尔学院</a:t>
            </a:r>
            <a:r>
              <a:rPr lang="en-US" altLang="zh-CN" dirty="0"/>
              <a:t>50</a:t>
            </a:r>
            <a:r>
              <a:rPr lang="zh-CN" altLang="en-US" dirty="0"/>
              <a:t>人的兼职团队，一个主理论、一个主工程的黄金搭档模式像极了实现</a:t>
            </a:r>
            <a:r>
              <a:rPr lang="en-US" altLang="zh-CN" dirty="0"/>
              <a:t>ABC</a:t>
            </a:r>
            <a:r>
              <a:rPr lang="zh-CN" altLang="en-US" dirty="0"/>
              <a:t>的阿塔纳索夫和贝里。</a:t>
            </a:r>
            <a:endParaRPr lang="en-US" altLang="zh-CN" dirty="0"/>
          </a:p>
          <a:p>
            <a:endParaRPr lang="en-US" altLang="zh-CN" dirty="0"/>
          </a:p>
          <a:p>
            <a:r>
              <a:rPr lang="en-US" altLang="zh-CN" sz="1200" b="0" i="0" kern="1200" dirty="0">
                <a:solidFill>
                  <a:schemeClr val="tx1"/>
                </a:solidFill>
                <a:effectLst/>
                <a:latin typeface="+mn-lt"/>
                <a:ea typeface="+mn-ea"/>
                <a:cs typeface="+mn-cs"/>
              </a:rPr>
              <a:t>ENIAC</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1945</a:t>
            </a:r>
            <a:r>
              <a:rPr lang="zh-CN" altLang="en-US" sz="1200" b="0" i="0" kern="1200" dirty="0">
                <a:solidFill>
                  <a:schemeClr val="tx1"/>
                </a:solidFill>
                <a:effectLst/>
                <a:latin typeface="+mn-lt"/>
                <a:ea typeface="+mn-ea"/>
                <a:cs typeface="+mn-cs"/>
              </a:rPr>
              <a:t>年底竣工，在</a:t>
            </a:r>
            <a:r>
              <a:rPr lang="en-US" altLang="zh-CN" sz="1200" b="0" i="0" kern="1200" dirty="0">
                <a:solidFill>
                  <a:schemeClr val="tx1"/>
                </a:solidFill>
                <a:effectLst/>
                <a:latin typeface="+mn-lt"/>
                <a:ea typeface="+mn-ea"/>
                <a:cs typeface="+mn-cs"/>
              </a:rPr>
              <a:t>1946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日晚正式亮相，并于日次交付。它的最终造价是</a:t>
            </a:r>
            <a:r>
              <a:rPr lang="en-US" altLang="zh-CN" sz="1200" b="0" i="0" kern="1200" dirty="0">
                <a:solidFill>
                  <a:schemeClr val="tx1"/>
                </a:solidFill>
                <a:effectLst/>
                <a:latin typeface="+mn-lt"/>
                <a:ea typeface="+mn-ea"/>
                <a:cs typeface="+mn-cs"/>
              </a:rPr>
              <a:t>48.7</a:t>
            </a:r>
            <a:r>
              <a:rPr lang="zh-CN" altLang="en-US" sz="1200" b="0" i="0" kern="1200" dirty="0">
                <a:solidFill>
                  <a:schemeClr val="tx1"/>
                </a:solidFill>
                <a:effectLst/>
                <a:latin typeface="+mn-lt"/>
                <a:ea typeface="+mn-ea"/>
                <a:cs typeface="+mn-cs"/>
              </a:rPr>
              <a:t>万美元，相当于今天的</a:t>
            </a:r>
            <a:r>
              <a:rPr lang="en-US" altLang="zh-CN" sz="1200" b="0" i="0" kern="1200" dirty="0">
                <a:solidFill>
                  <a:schemeClr val="tx1"/>
                </a:solidFill>
                <a:effectLst/>
                <a:latin typeface="+mn-lt"/>
                <a:ea typeface="+mn-ea"/>
                <a:cs typeface="+mn-cs"/>
              </a:rPr>
              <a:t>700</a:t>
            </a:r>
            <a:r>
              <a:rPr lang="zh-CN" altLang="en-US" sz="1200" b="0" i="0" kern="1200" dirty="0">
                <a:solidFill>
                  <a:schemeClr val="tx1"/>
                </a:solidFill>
                <a:effectLst/>
                <a:latin typeface="+mn-lt"/>
                <a:ea typeface="+mn-ea"/>
                <a:cs typeface="+mn-cs"/>
              </a:rPr>
              <a:t>多万美元。</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11</a:t>
            </a:fld>
            <a:endParaRPr lang="zh-CN" altLang="en-US"/>
          </a:p>
        </p:txBody>
      </p:sp>
    </p:spTree>
    <p:extLst>
      <p:ext uri="{BB962C8B-B14F-4D97-AF65-F5344CB8AC3E}">
        <p14:creationId xmlns:p14="http://schemas.microsoft.com/office/powerpoint/2010/main" val="2277419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40</a:t>
            </a:fld>
            <a:endParaRPr lang="zh-CN" altLang="en-US"/>
          </a:p>
        </p:txBody>
      </p:sp>
    </p:spTree>
    <p:extLst>
      <p:ext uri="{BB962C8B-B14F-4D97-AF65-F5344CB8AC3E}">
        <p14:creationId xmlns:p14="http://schemas.microsoft.com/office/powerpoint/2010/main" val="1650527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41</a:t>
            </a:fld>
            <a:endParaRPr lang="zh-CN" altLang="en-US"/>
          </a:p>
        </p:txBody>
      </p:sp>
    </p:spTree>
    <p:extLst>
      <p:ext uri="{BB962C8B-B14F-4D97-AF65-F5344CB8AC3E}">
        <p14:creationId xmlns:p14="http://schemas.microsoft.com/office/powerpoint/2010/main" val="3965955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42</a:t>
            </a:fld>
            <a:endParaRPr lang="zh-CN" altLang="en-US"/>
          </a:p>
        </p:txBody>
      </p:sp>
    </p:spTree>
    <p:extLst>
      <p:ext uri="{BB962C8B-B14F-4D97-AF65-F5344CB8AC3E}">
        <p14:creationId xmlns:p14="http://schemas.microsoft.com/office/powerpoint/2010/main" val="35546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43</a:t>
            </a:fld>
            <a:endParaRPr lang="zh-CN" altLang="en-US"/>
          </a:p>
        </p:txBody>
      </p:sp>
    </p:spTree>
    <p:extLst>
      <p:ext uri="{BB962C8B-B14F-4D97-AF65-F5344CB8AC3E}">
        <p14:creationId xmlns:p14="http://schemas.microsoft.com/office/powerpoint/2010/main" val="3664158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补补得原</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44</a:t>
            </a:fld>
            <a:endParaRPr lang="zh-CN" altLang="en-US"/>
          </a:p>
        </p:txBody>
      </p:sp>
    </p:spTree>
    <p:extLst>
      <p:ext uri="{BB962C8B-B14F-4D97-AF65-F5344CB8AC3E}">
        <p14:creationId xmlns:p14="http://schemas.microsoft.com/office/powerpoint/2010/main" val="38662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1110</a:t>
            </a:r>
            <a:r>
              <a:rPr lang="en-US" altLang="zh-CN" baseline="0" dirty="0"/>
              <a:t> 1010 = -22</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45</a:t>
            </a:fld>
            <a:endParaRPr lang="zh-CN" altLang="en-US"/>
          </a:p>
        </p:txBody>
      </p:sp>
    </p:spTree>
    <p:extLst>
      <p:ext uri="{BB962C8B-B14F-4D97-AF65-F5344CB8AC3E}">
        <p14:creationId xmlns:p14="http://schemas.microsoft.com/office/powerpoint/2010/main" val="1212350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46</a:t>
            </a:fld>
            <a:endParaRPr lang="zh-CN" altLang="en-US"/>
          </a:p>
        </p:txBody>
      </p:sp>
    </p:spTree>
    <p:extLst>
      <p:ext uri="{BB962C8B-B14F-4D97-AF65-F5344CB8AC3E}">
        <p14:creationId xmlns:p14="http://schemas.microsoft.com/office/powerpoint/2010/main" val="1961583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47</a:t>
            </a:fld>
            <a:endParaRPr lang="zh-CN" altLang="en-US"/>
          </a:p>
        </p:txBody>
      </p:sp>
    </p:spTree>
    <p:extLst>
      <p:ext uri="{BB962C8B-B14F-4D97-AF65-F5344CB8AC3E}">
        <p14:creationId xmlns:p14="http://schemas.microsoft.com/office/powerpoint/2010/main" val="71187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48</a:t>
            </a:fld>
            <a:endParaRPr lang="zh-CN" altLang="en-US"/>
          </a:p>
        </p:txBody>
      </p:sp>
    </p:spTree>
    <p:extLst>
      <p:ext uri="{BB962C8B-B14F-4D97-AF65-F5344CB8AC3E}">
        <p14:creationId xmlns:p14="http://schemas.microsoft.com/office/powerpoint/2010/main" val="702855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49</a:t>
            </a:fld>
            <a:endParaRPr lang="zh-CN" altLang="en-US"/>
          </a:p>
        </p:txBody>
      </p:sp>
    </p:spTree>
    <p:extLst>
      <p:ext uri="{BB962C8B-B14F-4D97-AF65-F5344CB8AC3E}">
        <p14:creationId xmlns:p14="http://schemas.microsoft.com/office/powerpoint/2010/main" val="271378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1937</a:t>
            </a:r>
            <a:r>
              <a:rPr lang="zh-CN" altLang="en-US" dirty="0"/>
              <a:t>年，费城一位名为普雷斯伯</a:t>
            </a:r>
            <a:r>
              <a:rPr lang="en-US" altLang="zh-CN" dirty="0"/>
              <a:t>·</a:t>
            </a:r>
            <a:r>
              <a:rPr lang="zh-CN" altLang="en-US" dirty="0"/>
              <a:t>埃克特（</a:t>
            </a:r>
            <a:r>
              <a:rPr lang="en-US" altLang="zh-CN" dirty="0"/>
              <a:t>J. </a:t>
            </a:r>
            <a:r>
              <a:rPr lang="en-US" altLang="zh-CN" dirty="0" err="1"/>
              <a:t>Presper</a:t>
            </a:r>
            <a:r>
              <a:rPr lang="en-US" altLang="zh-CN" dirty="0"/>
              <a:t> Eckert</a:t>
            </a:r>
            <a:r>
              <a:rPr lang="zh-CN" altLang="en-US" dirty="0"/>
              <a:t>）的天才少年收到了梦寐以求的麻省理工学院录取通知书，但他的母亲不希望自己唯一的儿子离家太远，他的父亲则不希望他学理工，还骗他说麻省理工的学费高昂，支付不起，百般无奈之下，埃克特只好“屈就”宾夕法尼亚大学的金融学院。不多久，对金融实在提不起兴趣的埃克特寻求转专业的机会，可是他最想去的物理系已经招满了，再一次的无奈之下，他来到了莫尔学院。那时的埃克特并不会料到，正是这个他“屈就”了再“屈就”的地方，给了他名垂青史的机会。</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12</a:t>
            </a:fld>
            <a:endParaRPr lang="zh-CN" altLang="en-US"/>
          </a:p>
        </p:txBody>
      </p:sp>
    </p:spTree>
    <p:extLst>
      <p:ext uri="{BB962C8B-B14F-4D97-AF65-F5344CB8AC3E}">
        <p14:creationId xmlns:p14="http://schemas.microsoft.com/office/powerpoint/2010/main" val="1206965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运算溢出将使标志寄存器</a:t>
            </a:r>
            <a:r>
              <a:rPr lang="en-US" altLang="zh-CN" dirty="0"/>
              <a:t>OF</a:t>
            </a:r>
            <a:r>
              <a:rPr lang="zh-CN" altLang="en-US" dirty="0"/>
              <a:t>置</a:t>
            </a: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50</a:t>
            </a:fld>
            <a:endParaRPr lang="zh-CN" altLang="en-US"/>
          </a:p>
        </p:txBody>
      </p:sp>
    </p:spTree>
    <p:extLst>
      <p:ext uri="{BB962C8B-B14F-4D97-AF65-F5344CB8AC3E}">
        <p14:creationId xmlns:p14="http://schemas.microsoft.com/office/powerpoint/2010/main" val="2132292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因为要表示负指数，为了避免指数里面处理符号，所以有个指数偏移</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51</a:t>
            </a:fld>
            <a:endParaRPr lang="zh-CN" altLang="en-US"/>
          </a:p>
        </p:txBody>
      </p:sp>
    </p:spTree>
    <p:extLst>
      <p:ext uri="{BB962C8B-B14F-4D97-AF65-F5344CB8AC3E}">
        <p14:creationId xmlns:p14="http://schemas.microsoft.com/office/powerpoint/2010/main" val="3749956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52</a:t>
            </a:fld>
            <a:endParaRPr lang="zh-CN" altLang="en-US"/>
          </a:p>
        </p:txBody>
      </p:sp>
    </p:spTree>
    <p:extLst>
      <p:ext uri="{BB962C8B-B14F-4D97-AF65-F5344CB8AC3E}">
        <p14:creationId xmlns:p14="http://schemas.microsoft.com/office/powerpoint/2010/main" val="1031935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53</a:t>
            </a:fld>
            <a:endParaRPr lang="zh-CN" altLang="en-US"/>
          </a:p>
        </p:txBody>
      </p:sp>
    </p:spTree>
    <p:extLst>
      <p:ext uri="{BB962C8B-B14F-4D97-AF65-F5344CB8AC3E}">
        <p14:creationId xmlns:p14="http://schemas.microsoft.com/office/powerpoint/2010/main" val="2545016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54</a:t>
            </a:fld>
            <a:endParaRPr lang="zh-CN" altLang="en-US"/>
          </a:p>
        </p:txBody>
      </p:sp>
    </p:spTree>
    <p:extLst>
      <p:ext uri="{BB962C8B-B14F-4D97-AF65-F5344CB8AC3E}">
        <p14:creationId xmlns:p14="http://schemas.microsoft.com/office/powerpoint/2010/main" val="1920699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美国信息交换标准代码</a:t>
            </a:r>
            <a:endParaRPr lang="en-US" altLang="zh-CN" dirty="0"/>
          </a:p>
          <a:p>
            <a:r>
              <a:rPr lang="zh-CN" altLang="en-US" dirty="0"/>
              <a:t>常用</a:t>
            </a:r>
            <a:r>
              <a:rPr lang="en-US" altLang="zh-CN" dirty="0"/>
              <a:t>ASCII</a:t>
            </a:r>
            <a:r>
              <a:rPr lang="zh-CN" altLang="en-US" dirty="0"/>
              <a:t>表示西文字符和常用符号，</a:t>
            </a:r>
            <a:r>
              <a:rPr lang="en-US" altLang="zh-CN" dirty="0"/>
              <a:t>ASCII</a:t>
            </a:r>
            <a:r>
              <a:rPr lang="zh-CN" altLang="en-US" dirty="0"/>
              <a:t>用</a:t>
            </a:r>
            <a:r>
              <a:rPr lang="en-US" altLang="zh-CN" dirty="0"/>
              <a:t>7</a:t>
            </a:r>
            <a:r>
              <a:rPr lang="zh-CN" altLang="en-US" dirty="0"/>
              <a:t>位表示字符，共能表示</a:t>
            </a:r>
            <a:r>
              <a:rPr lang="en-US" altLang="zh-CN" dirty="0"/>
              <a:t>2^7</a:t>
            </a:r>
            <a:r>
              <a:rPr lang="zh-CN" altLang="en-US" dirty="0"/>
              <a:t>种不同字符，包括</a:t>
            </a:r>
            <a:r>
              <a:rPr lang="en-US" altLang="zh-CN" dirty="0"/>
              <a:t>32</a:t>
            </a:r>
            <a:r>
              <a:rPr lang="zh-CN" altLang="en-US" dirty="0"/>
              <a:t>个控制码和</a:t>
            </a:r>
            <a:r>
              <a:rPr lang="en-US" altLang="zh-CN" dirty="0"/>
              <a:t>96</a:t>
            </a:r>
            <a:r>
              <a:rPr lang="zh-CN" altLang="en-US" dirty="0"/>
              <a:t>个符号，计算机存储以字节为单位，因此在最高位补</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56</a:t>
            </a:fld>
            <a:endParaRPr lang="zh-CN" altLang="en-US"/>
          </a:p>
        </p:txBody>
      </p:sp>
    </p:spTree>
    <p:extLst>
      <p:ext uri="{BB962C8B-B14F-4D97-AF65-F5344CB8AC3E}">
        <p14:creationId xmlns:p14="http://schemas.microsoft.com/office/powerpoint/2010/main" val="1655000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57</a:t>
            </a:fld>
            <a:endParaRPr lang="zh-CN" altLang="en-US"/>
          </a:p>
        </p:txBody>
      </p:sp>
    </p:spTree>
    <p:extLst>
      <p:ext uri="{BB962C8B-B14F-4D97-AF65-F5344CB8AC3E}">
        <p14:creationId xmlns:p14="http://schemas.microsoft.com/office/powerpoint/2010/main" val="2292949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中日韩统一表意文字（英语：</a:t>
            </a:r>
            <a:r>
              <a:rPr lang="en-US" altLang="zh-CN" dirty="0"/>
              <a:t>CJK Unified Ideographs</a:t>
            </a:r>
            <a:r>
              <a:rPr lang="zh-CN" altLang="en-US" dirty="0"/>
              <a:t>），也称统一汉字（英语：</a:t>
            </a:r>
            <a:r>
              <a:rPr lang="en-US" altLang="zh-CN" dirty="0"/>
              <a:t>Unihan</a:t>
            </a:r>
            <a:r>
              <a:rPr lang="zh-CN" altLang="en-US" dirty="0"/>
              <a:t>），目的是要把分别来自中文、日文、韩文、越南文、壮文中，起源相同、本义相同、形状一样或稍异的表意文字，赋予其在</a:t>
            </a:r>
            <a:r>
              <a:rPr lang="en-US" altLang="zh-CN" dirty="0"/>
              <a:t>UISO 10646</a:t>
            </a:r>
            <a:r>
              <a:rPr lang="zh-CN" altLang="en-US" dirty="0"/>
              <a:t>及万国码标准中相同编码。此计划原本只包含中文、日文及韩文中所使用的汉字，旧称中日韩（</a:t>
            </a:r>
            <a:r>
              <a:rPr lang="en-US" altLang="zh-CN" dirty="0"/>
              <a:t>CJK</a:t>
            </a:r>
            <a:r>
              <a:rPr lang="zh-CN" altLang="en-US" dirty="0"/>
              <a:t>）统一表意文字（</a:t>
            </a:r>
            <a:r>
              <a:rPr lang="en-US" altLang="zh-CN" dirty="0"/>
              <a:t>Unified Ideographs</a:t>
            </a:r>
            <a:r>
              <a:rPr lang="zh-CN" altLang="en-US" dirty="0"/>
              <a:t>）。后来，此计划加入了越南文的喃字，所以合称中日韩越（</a:t>
            </a:r>
            <a:r>
              <a:rPr lang="en-US" altLang="zh-CN" dirty="0"/>
              <a:t>CJKV</a:t>
            </a:r>
            <a:r>
              <a:rPr lang="zh-CN" altLang="en-US" dirty="0"/>
              <a:t>）统一表意文字。</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58</a:t>
            </a:fld>
            <a:endParaRPr lang="zh-CN" altLang="en-US"/>
          </a:p>
        </p:txBody>
      </p:sp>
    </p:spTree>
    <p:extLst>
      <p:ext uri="{BB962C8B-B14F-4D97-AF65-F5344CB8AC3E}">
        <p14:creationId xmlns:p14="http://schemas.microsoft.com/office/powerpoint/2010/main" val="1683984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数学家冯</a:t>
            </a:r>
            <a:r>
              <a:rPr lang="en-US" altLang="zh-CN" dirty="0"/>
              <a:t>·</a:t>
            </a:r>
            <a:r>
              <a:rPr lang="zh-CN" altLang="en-US" dirty="0"/>
              <a:t>诺依曼提出了计算机制造的三个基本原则，即采用二进制逻辑、程序存储执行以及计算机由五个部分组成（运算器、控制器、存储器、输入设备、输出设备），这套理论被称为冯</a:t>
            </a:r>
            <a:r>
              <a:rPr lang="en-US" altLang="zh-CN" dirty="0"/>
              <a:t>·</a:t>
            </a:r>
            <a:r>
              <a:rPr lang="zh-CN" altLang="en-US" dirty="0"/>
              <a:t>诺依曼体系结构。</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60</a:t>
            </a:fld>
            <a:endParaRPr lang="zh-CN" altLang="en-US"/>
          </a:p>
        </p:txBody>
      </p:sp>
    </p:spTree>
    <p:extLst>
      <p:ext uri="{BB962C8B-B14F-4D97-AF65-F5344CB8AC3E}">
        <p14:creationId xmlns:p14="http://schemas.microsoft.com/office/powerpoint/2010/main" val="2566381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61</a:t>
            </a:fld>
            <a:endParaRPr lang="zh-CN" altLang="en-US"/>
          </a:p>
        </p:txBody>
      </p:sp>
    </p:spTree>
    <p:extLst>
      <p:ext uri="{BB962C8B-B14F-4D97-AF65-F5344CB8AC3E}">
        <p14:creationId xmlns:p14="http://schemas.microsoft.com/office/powerpoint/2010/main" val="279762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13</a:t>
            </a:fld>
            <a:endParaRPr lang="zh-CN" altLang="en-US"/>
          </a:p>
        </p:txBody>
      </p:sp>
    </p:spTree>
    <p:extLst>
      <p:ext uri="{BB962C8B-B14F-4D97-AF65-F5344CB8AC3E}">
        <p14:creationId xmlns:p14="http://schemas.microsoft.com/office/powerpoint/2010/main" val="3479651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62</a:t>
            </a:fld>
            <a:endParaRPr lang="zh-CN" altLang="en-US"/>
          </a:p>
        </p:txBody>
      </p:sp>
    </p:spTree>
    <p:extLst>
      <p:ext uri="{BB962C8B-B14F-4D97-AF65-F5344CB8AC3E}">
        <p14:creationId xmlns:p14="http://schemas.microsoft.com/office/powerpoint/2010/main" val="83023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63</a:t>
            </a:fld>
            <a:endParaRPr lang="zh-CN" altLang="en-US"/>
          </a:p>
        </p:txBody>
      </p:sp>
    </p:spTree>
    <p:extLst>
      <p:ext uri="{BB962C8B-B14F-4D97-AF65-F5344CB8AC3E}">
        <p14:creationId xmlns:p14="http://schemas.microsoft.com/office/powerpoint/2010/main" val="127643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64</a:t>
            </a:fld>
            <a:endParaRPr lang="zh-CN" altLang="en-US"/>
          </a:p>
        </p:txBody>
      </p:sp>
    </p:spTree>
    <p:extLst>
      <p:ext uri="{BB962C8B-B14F-4D97-AF65-F5344CB8AC3E}">
        <p14:creationId xmlns:p14="http://schemas.microsoft.com/office/powerpoint/2010/main" val="1308193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65</a:t>
            </a:fld>
            <a:endParaRPr lang="zh-CN" altLang="en-US"/>
          </a:p>
        </p:txBody>
      </p:sp>
    </p:spTree>
    <p:extLst>
      <p:ext uri="{BB962C8B-B14F-4D97-AF65-F5344CB8AC3E}">
        <p14:creationId xmlns:p14="http://schemas.microsoft.com/office/powerpoint/2010/main" val="147743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66</a:t>
            </a:fld>
            <a:endParaRPr lang="zh-CN" altLang="en-US"/>
          </a:p>
        </p:txBody>
      </p:sp>
    </p:spTree>
    <p:extLst>
      <p:ext uri="{BB962C8B-B14F-4D97-AF65-F5344CB8AC3E}">
        <p14:creationId xmlns:p14="http://schemas.microsoft.com/office/powerpoint/2010/main" val="33183035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67</a:t>
            </a:fld>
            <a:endParaRPr lang="zh-CN" altLang="en-US"/>
          </a:p>
        </p:txBody>
      </p:sp>
    </p:spTree>
    <p:extLst>
      <p:ext uri="{BB962C8B-B14F-4D97-AF65-F5344CB8AC3E}">
        <p14:creationId xmlns:p14="http://schemas.microsoft.com/office/powerpoint/2010/main" val="3844424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由于</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设备的工作速度、信号类型、信号格式等与主机不同，</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设备一般不能直接和主机进行连接，通常需要在主机与</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设备之间设置</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接口</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68</a:t>
            </a:fld>
            <a:endParaRPr lang="zh-CN" altLang="en-US"/>
          </a:p>
        </p:txBody>
      </p:sp>
    </p:spTree>
    <p:extLst>
      <p:ext uri="{BB962C8B-B14F-4D97-AF65-F5344CB8AC3E}">
        <p14:creationId xmlns:p14="http://schemas.microsoft.com/office/powerpoint/2010/main" val="38486250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69</a:t>
            </a:fld>
            <a:endParaRPr lang="zh-CN" altLang="en-US"/>
          </a:p>
        </p:txBody>
      </p:sp>
    </p:spTree>
    <p:extLst>
      <p:ext uri="{BB962C8B-B14F-4D97-AF65-F5344CB8AC3E}">
        <p14:creationId xmlns:p14="http://schemas.microsoft.com/office/powerpoint/2010/main" val="2385982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70</a:t>
            </a:fld>
            <a:endParaRPr lang="zh-CN" altLang="en-US"/>
          </a:p>
        </p:txBody>
      </p:sp>
    </p:spTree>
    <p:extLst>
      <p:ext uri="{BB962C8B-B14F-4D97-AF65-F5344CB8AC3E}">
        <p14:creationId xmlns:p14="http://schemas.microsoft.com/office/powerpoint/2010/main" val="1880620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地址总线的位数决定</a:t>
            </a:r>
            <a:r>
              <a:rPr lang="en-US" altLang="zh-CN" dirty="0"/>
              <a:t>CPU</a:t>
            </a:r>
            <a:r>
              <a:rPr lang="zh-CN" altLang="en-US" dirty="0"/>
              <a:t>可以寻址的空间大小</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71</a:t>
            </a:fld>
            <a:endParaRPr lang="zh-CN" altLang="en-US"/>
          </a:p>
        </p:txBody>
      </p:sp>
    </p:spTree>
    <p:extLst>
      <p:ext uri="{BB962C8B-B14F-4D97-AF65-F5344CB8AC3E}">
        <p14:creationId xmlns:p14="http://schemas.microsoft.com/office/powerpoint/2010/main" val="223666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C00000"/>
              </a:buClr>
            </a:pPr>
            <a:r>
              <a:rPr lang="en-US" altLang="zh-CN" dirty="0">
                <a:latin typeface="微软雅黑" panose="020B0503020204020204" pitchFamily="34" charset="-122"/>
                <a:ea typeface="微软雅黑" panose="020B0503020204020204" pitchFamily="34" charset="-122"/>
              </a:rPr>
              <a:t>1971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Intel</a:t>
            </a:r>
            <a:r>
              <a:rPr lang="zh-CN" altLang="en-US" dirty="0">
                <a:latin typeface="微软雅黑" panose="020B0503020204020204" pitchFamily="34" charset="-122"/>
                <a:ea typeface="微软雅黑" panose="020B0503020204020204" pitchFamily="34" charset="-122"/>
              </a:rPr>
              <a:t>的工程师</a:t>
            </a:r>
            <a:r>
              <a:rPr lang="en-US" altLang="zh-CN" dirty="0">
                <a:latin typeface="微软雅黑" panose="020B0503020204020204" pitchFamily="34" charset="-122"/>
                <a:ea typeface="微软雅黑" panose="020B0503020204020204" pitchFamily="34" charset="-122"/>
              </a:rPr>
              <a:t>Ted Hoff</a:t>
            </a:r>
            <a:r>
              <a:rPr lang="zh-CN" altLang="en-US" dirty="0">
                <a:latin typeface="微软雅黑" panose="020B0503020204020204" pitchFamily="34" charset="-122"/>
                <a:ea typeface="微软雅黑" panose="020B0503020204020204" pitchFamily="34" charset="-122"/>
              </a:rPr>
              <a:t>制造了第一片</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位微处理器</a:t>
            </a:r>
            <a:r>
              <a:rPr lang="en-US" altLang="zh-CN" dirty="0">
                <a:latin typeface="微软雅黑" panose="020B0503020204020204" pitchFamily="34" charset="-122"/>
                <a:ea typeface="微软雅黑" panose="020B0503020204020204" pitchFamily="34" charset="-122"/>
              </a:rPr>
              <a:t>Intel 4004</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14</a:t>
            </a:fld>
            <a:endParaRPr lang="zh-CN" altLang="en-US"/>
          </a:p>
        </p:txBody>
      </p:sp>
    </p:spTree>
    <p:extLst>
      <p:ext uri="{BB962C8B-B14F-4D97-AF65-F5344CB8AC3E}">
        <p14:creationId xmlns:p14="http://schemas.microsoft.com/office/powerpoint/2010/main" val="3474180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数据总线的位数是微机的重要指标，指的是微机一次运算能够处理的数据位数，与微机的运算速度密切相关</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72</a:t>
            </a:fld>
            <a:endParaRPr lang="zh-CN" altLang="en-US"/>
          </a:p>
        </p:txBody>
      </p:sp>
    </p:spTree>
    <p:extLst>
      <p:ext uri="{BB962C8B-B14F-4D97-AF65-F5344CB8AC3E}">
        <p14:creationId xmlns:p14="http://schemas.microsoft.com/office/powerpoint/2010/main" val="1557241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控制总线每一根信号都是单向的，但整体来看，是双向的</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73</a:t>
            </a:fld>
            <a:endParaRPr lang="zh-CN" altLang="en-US"/>
          </a:p>
        </p:txBody>
      </p:sp>
    </p:spTree>
    <p:extLst>
      <p:ext uri="{BB962C8B-B14F-4D97-AF65-F5344CB8AC3E}">
        <p14:creationId xmlns:p14="http://schemas.microsoft.com/office/powerpoint/2010/main" val="1523495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a:t>地址线控制数据线导通</a:t>
            </a:r>
            <a:endParaRPr lang="en-US" altLang="zh-CN" baseline="0" dirty="0"/>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读出数据时，读出控制线</a:t>
            </a:r>
            <a:r>
              <a:rPr lang="en-US" altLang="zh-CN" dirty="0"/>
              <a:t>read</a:t>
            </a:r>
            <a:r>
              <a:rPr lang="zh-CN" altLang="en-US" dirty="0"/>
              <a:t>有效，使单向控制门</a:t>
            </a:r>
            <a:r>
              <a:rPr lang="en-US" altLang="zh-CN" dirty="0"/>
              <a:t>1</a:t>
            </a:r>
            <a:r>
              <a:rPr lang="zh-CN" altLang="en-US" dirty="0"/>
              <a:t>开启，存储器上的位信息（</a:t>
            </a:r>
            <a:r>
              <a:rPr lang="en-US" altLang="zh-CN" dirty="0"/>
              <a:t>0</a:t>
            </a:r>
            <a:r>
              <a:rPr lang="zh-CN" altLang="en-US" dirty="0"/>
              <a:t>或</a:t>
            </a:r>
            <a:r>
              <a:rPr lang="en-US" altLang="zh-CN" dirty="0"/>
              <a:t>1</a:t>
            </a:r>
            <a:r>
              <a:rPr lang="zh-CN" altLang="en-US" dirty="0"/>
              <a:t>）复制进数据线，从而输入到</a:t>
            </a:r>
            <a:r>
              <a:rPr lang="en-US" altLang="zh-CN" dirty="0"/>
              <a:t>CPU</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写入数据时，</a:t>
            </a:r>
            <a:r>
              <a:rPr lang="en-US" altLang="zh-CN" dirty="0"/>
              <a:t>write</a:t>
            </a:r>
            <a:r>
              <a:rPr lang="zh-CN" altLang="en-US" dirty="0"/>
              <a:t>有效，使单向控制门</a:t>
            </a:r>
            <a:r>
              <a:rPr lang="en-US" altLang="zh-CN" dirty="0"/>
              <a:t>2</a:t>
            </a:r>
            <a:r>
              <a:rPr lang="zh-CN" altLang="en-US" dirty="0"/>
              <a:t>开启，数据线上的位信息写入存储器，覆盖原存储单元的内容</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74</a:t>
            </a:fld>
            <a:endParaRPr lang="zh-CN" altLang="en-US"/>
          </a:p>
        </p:txBody>
      </p:sp>
    </p:spTree>
    <p:extLst>
      <p:ext uri="{BB962C8B-B14F-4D97-AF65-F5344CB8AC3E}">
        <p14:creationId xmlns:p14="http://schemas.microsoft.com/office/powerpoint/2010/main" val="30634723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一字节内存单元存储结构</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75</a:t>
            </a:fld>
            <a:endParaRPr lang="zh-CN" altLang="en-US"/>
          </a:p>
        </p:txBody>
      </p:sp>
    </p:spTree>
    <p:extLst>
      <p:ext uri="{BB962C8B-B14F-4D97-AF65-F5344CB8AC3E}">
        <p14:creationId xmlns:p14="http://schemas.microsoft.com/office/powerpoint/2010/main" val="1244802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数据总线和控制总线公用，每个字节的地址信号不同，同一时刻只有一根地址线有效</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地址以编码的形式通过地址总线进入存储器，在存储器中进行译码，每一组编码信号通过译码而使一根地址线有效，选中唯一的一个存储单元，而这一组编码信号就是该存储单元的“地址”</a:t>
            </a:r>
            <a:endParaRPr lang="en-US" altLang="zh-CN"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76</a:t>
            </a:fld>
            <a:endParaRPr lang="zh-CN" altLang="en-US"/>
          </a:p>
        </p:txBody>
      </p:sp>
    </p:spTree>
    <p:extLst>
      <p:ext uri="{BB962C8B-B14F-4D97-AF65-F5344CB8AC3E}">
        <p14:creationId xmlns:p14="http://schemas.microsoft.com/office/powerpoint/2010/main" val="2175684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sz="1200" spc="300" dirty="0">
                <a:latin typeface="黑体" panose="02010609060101010101" pitchFamily="49" charset="-122"/>
                <a:ea typeface="黑体" panose="02010609060101010101" pitchFamily="49" charset="-122"/>
              </a:rPr>
              <a:t>程序是指令的序列</a:t>
            </a:r>
            <a:endParaRPr lang="en-US" altLang="zh-CN" sz="1200" spc="300"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77</a:t>
            </a:fld>
            <a:endParaRPr lang="zh-CN" altLang="en-US"/>
          </a:p>
        </p:txBody>
      </p:sp>
    </p:spTree>
    <p:extLst>
      <p:ext uri="{BB962C8B-B14F-4D97-AF65-F5344CB8AC3E}">
        <p14:creationId xmlns:p14="http://schemas.microsoft.com/office/powerpoint/2010/main" val="27390464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78</a:t>
            </a:fld>
            <a:endParaRPr lang="zh-CN" altLang="en-US"/>
          </a:p>
        </p:txBody>
      </p:sp>
    </p:spTree>
    <p:extLst>
      <p:ext uri="{BB962C8B-B14F-4D97-AF65-F5344CB8AC3E}">
        <p14:creationId xmlns:p14="http://schemas.microsoft.com/office/powerpoint/2010/main" val="1112805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 </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将指令所在地址赋给程序计数器</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 PC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内容送到地址寄存器</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自动加</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 </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把</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的内容通过地址总线送至内存储器，经地址译码器译码，选中相应单元；</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 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的控制器发出读命令；</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 </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在读命令控制下，把所选中单元的内容（即指令操作码）经数据总线送到数据寄存器</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 </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指令译码。</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79</a:t>
            </a:fld>
            <a:endParaRPr lang="zh-CN" altLang="en-US"/>
          </a:p>
        </p:txBody>
      </p:sp>
    </p:spTree>
    <p:extLst>
      <p:ext uri="{BB962C8B-B14F-4D97-AF65-F5344CB8AC3E}">
        <p14:creationId xmlns:p14="http://schemas.microsoft.com/office/powerpoint/2010/main" val="2268150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80</a:t>
            </a:fld>
            <a:endParaRPr lang="zh-CN" altLang="en-US"/>
          </a:p>
        </p:txBody>
      </p:sp>
    </p:spTree>
    <p:extLst>
      <p:ext uri="{BB962C8B-B14F-4D97-AF65-F5344CB8AC3E}">
        <p14:creationId xmlns:p14="http://schemas.microsoft.com/office/powerpoint/2010/main" val="2508120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一般由运算器、控制器、寄存器阵列和地址数据缓冲器等部分组成。</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ALU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是运算器的核心，可完成算术和逻辑运算。</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ACC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是一个使用最频繁的通用寄存器，指令很多。</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FR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用来寄存执行指令时所产生的结果或状态的标志信号，程序通常根据这些标志位来判断是否循环或转向。</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中存放着将要执行的下一条执行的地址，具有自动加</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功能。</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寄存器组是</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内部的存储单元，用来暂存数据或地址，</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操作寄存器组不需要通过外部总线，效率高。</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用来存放正要取出的指令地址或操作数地址，这些地址通过外部地址总线寻址内存储器。</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用来存放从内存储器中取出的指令或数据，这些数据通过外部数据总线进入</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内的</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IR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用来存放</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正要执行的指令（操作码）</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ID</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将</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IR</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中存储的指令进行译码，以确定该指令执行的什么操作。</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OC</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包含一系列处理电路，将指令译码器分析出来的操作向相应的部件发出控制信号，完成相应的操作序列。</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图中内存储器由</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256</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个单元组成，</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8</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位地址总线，每个单元存储</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8</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位二进制信息，即</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8</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位数据总线。存储容量可表示为</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256×8(b)</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或</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256B</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存储单元中存放的是</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CPU</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执行的程序或运行的结果，通过读写控制总线实现对存储单元的读写操作。</a:t>
            </a:r>
          </a:p>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参考</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p16</a:t>
            </a: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，例</a:t>
            </a:r>
            <a:r>
              <a:rPr kumimoji="0" lang="en-US" altLang="zh-CN"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1.5</a:t>
            </a:r>
          </a:p>
          <a:p>
            <a:pPr marL="0" marR="0" lvl="0" indent="0" algn="l" defTabSz="914400" rtl="0" eaLnBrk="1" fontAlgn="auto" latinLnBrk="0" hangingPunct="1">
              <a:lnSpc>
                <a:spcPct val="200000"/>
              </a:lnSpc>
              <a:spcBef>
                <a:spcPts val="0"/>
              </a:spcBef>
              <a:spcAft>
                <a:spcPts val="0"/>
              </a:spcAft>
              <a:buClrTx/>
              <a:buSzTx/>
              <a:buFont typeface="+mj-ea"/>
              <a:buNone/>
              <a:tabLst/>
              <a:defRPr/>
            </a:pPr>
            <a:endPar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81</a:t>
            </a:fld>
            <a:endParaRPr lang="zh-CN" altLang="en-US"/>
          </a:p>
        </p:txBody>
      </p:sp>
    </p:spTree>
    <p:extLst>
      <p:ext uri="{BB962C8B-B14F-4D97-AF65-F5344CB8AC3E}">
        <p14:creationId xmlns:p14="http://schemas.microsoft.com/office/powerpoint/2010/main" val="321540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摩尔定律：</a:t>
            </a:r>
            <a:r>
              <a:rPr lang="en-US" altLang="zh-CN" dirty="0"/>
              <a:t>CPU</a:t>
            </a:r>
            <a:r>
              <a:rPr lang="zh-CN" altLang="en-US" dirty="0"/>
              <a:t>复杂度每</a:t>
            </a:r>
            <a:r>
              <a:rPr lang="en-US" altLang="zh-CN" dirty="0"/>
              <a:t>2</a:t>
            </a:r>
            <a:r>
              <a:rPr lang="zh-CN" altLang="en-US" dirty="0"/>
              <a:t>年翻一番，不需要附加成本</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Zilog</a:t>
            </a:r>
            <a:r>
              <a:rPr lang="en-US" altLang="zh-CN" dirty="0"/>
              <a:t> MC</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15</a:t>
            </a:fld>
            <a:endParaRPr lang="zh-CN" altLang="en-US"/>
          </a:p>
        </p:txBody>
      </p:sp>
    </p:spTree>
    <p:extLst>
      <p:ext uri="{BB962C8B-B14F-4D97-AF65-F5344CB8AC3E}">
        <p14:creationId xmlns:p14="http://schemas.microsoft.com/office/powerpoint/2010/main" val="1615416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mj-ea"/>
              <a:buNone/>
              <a:tabLst/>
              <a:defRPr/>
            </a:pPr>
            <a:r>
              <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分析指令：指令寄存器的指令经指令译码器译码后，由操作控制器发出对应于操作码的控制信号，控制各个部件相互配合，去执行这条指令</a:t>
            </a: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82</a:t>
            </a:fld>
            <a:endParaRPr lang="zh-CN" altLang="en-US"/>
          </a:p>
        </p:txBody>
      </p:sp>
    </p:spTree>
    <p:extLst>
      <p:ext uri="{BB962C8B-B14F-4D97-AF65-F5344CB8AC3E}">
        <p14:creationId xmlns:p14="http://schemas.microsoft.com/office/powerpoint/2010/main" val="19324220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mj-ea"/>
              <a:buNone/>
              <a:tabLst/>
              <a:defRPr/>
            </a:pPr>
            <a:endParaRPr kumimoji="0" lang="zh-CN" altLang="en-US" sz="2200" b="0" i="0" u="none" strike="noStrike" kern="1200" cap="none" spc="3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10"/>
          </p:nvPr>
        </p:nvSpPr>
        <p:spPr/>
        <p:txBody>
          <a:bodyPr/>
          <a:lstStyle/>
          <a:p>
            <a:fld id="{99281490-3D7F-4885-8672-336239E0E612}" type="slidenum">
              <a:rPr lang="zh-CN" altLang="en-US" smtClean="0"/>
              <a:t>83</a:t>
            </a:fld>
            <a:endParaRPr lang="zh-CN" altLang="en-US"/>
          </a:p>
        </p:txBody>
      </p:sp>
    </p:spTree>
    <p:extLst>
      <p:ext uri="{BB962C8B-B14F-4D97-AF65-F5344CB8AC3E}">
        <p14:creationId xmlns:p14="http://schemas.microsoft.com/office/powerpoint/2010/main" val="505966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300" dirty="0">
                <a:latin typeface="黑体" panose="02010609060101010101" pitchFamily="49" charset="-122"/>
                <a:ea typeface="黑体" panose="02010609060101010101" pitchFamily="49" charset="-122"/>
              </a:rPr>
              <a:t>指</a:t>
            </a:r>
            <a:r>
              <a:rPr lang="en-US" altLang="zh-CN" sz="1200" spc="300" dirty="0">
                <a:latin typeface="黑体" panose="02010609060101010101" pitchFamily="49" charset="-122"/>
                <a:ea typeface="黑体" panose="02010609060101010101" pitchFamily="49" charset="-122"/>
              </a:rPr>
              <a:t>CPU</a:t>
            </a:r>
            <a:r>
              <a:rPr lang="zh-CN" altLang="en-US" sz="1200" spc="300" dirty="0">
                <a:latin typeface="黑体" panose="02010609060101010101" pitchFamily="49" charset="-122"/>
                <a:ea typeface="黑体" panose="02010609060101010101" pitchFamily="49" charset="-122"/>
              </a:rPr>
              <a:t>的数据总线一次能同时处理数据的二进制位数</a:t>
            </a:r>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85</a:t>
            </a:fld>
            <a:endParaRPr lang="zh-CN" altLang="en-US"/>
          </a:p>
        </p:txBody>
      </p:sp>
    </p:spTree>
    <p:extLst>
      <p:ext uri="{BB962C8B-B14F-4D97-AF65-F5344CB8AC3E}">
        <p14:creationId xmlns:p14="http://schemas.microsoft.com/office/powerpoint/2010/main" val="27839334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86</a:t>
            </a:fld>
            <a:endParaRPr lang="zh-CN" altLang="en-US"/>
          </a:p>
        </p:txBody>
      </p:sp>
    </p:spTree>
    <p:extLst>
      <p:ext uri="{BB962C8B-B14F-4D97-AF65-F5344CB8AC3E}">
        <p14:creationId xmlns:p14="http://schemas.microsoft.com/office/powerpoint/2010/main" val="33689877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87</a:t>
            </a:fld>
            <a:endParaRPr lang="zh-CN" altLang="en-US"/>
          </a:p>
        </p:txBody>
      </p:sp>
    </p:spTree>
    <p:extLst>
      <p:ext uri="{BB962C8B-B14F-4D97-AF65-F5344CB8AC3E}">
        <p14:creationId xmlns:p14="http://schemas.microsoft.com/office/powerpoint/2010/main" val="160617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17</a:t>
            </a:fld>
            <a:endParaRPr lang="zh-CN" altLang="en-US"/>
          </a:p>
        </p:txBody>
      </p:sp>
    </p:spTree>
    <p:extLst>
      <p:ext uri="{BB962C8B-B14F-4D97-AF65-F5344CB8AC3E}">
        <p14:creationId xmlns:p14="http://schemas.microsoft.com/office/powerpoint/2010/main" val="173762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281490-3D7F-4885-8672-336239E0E612}" type="slidenum">
              <a:rPr lang="zh-CN" altLang="en-US" smtClean="0"/>
              <a:t>18</a:t>
            </a:fld>
            <a:endParaRPr lang="zh-CN" altLang="en-US"/>
          </a:p>
        </p:txBody>
      </p:sp>
    </p:spTree>
    <p:extLst>
      <p:ext uri="{BB962C8B-B14F-4D97-AF65-F5344CB8AC3E}">
        <p14:creationId xmlns:p14="http://schemas.microsoft.com/office/powerpoint/2010/main" val="381812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776818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71340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273521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14094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165194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604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167281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39648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0611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24029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AB81BCD-E550-44B9-AAE1-9BB76BE53C8A}" type="datetimeFigureOut">
              <a:rPr lang="zh-CN" altLang="en-US" smtClean="0"/>
              <a:t>2021-08-26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02032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81BCD-E550-44B9-AAE1-9BB76BE53C8A}" type="datetimeFigureOut">
              <a:rPr lang="zh-CN" altLang="en-US" smtClean="0"/>
              <a:t>2021-08-26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89EEC-0A00-427D-8304-D85214BED714}" type="slidenum">
              <a:rPr lang="zh-CN" altLang="en-US" smtClean="0"/>
              <a:t>‹#›</a:t>
            </a:fld>
            <a:endParaRPr lang="zh-CN" altLang="en-US"/>
          </a:p>
        </p:txBody>
      </p:sp>
    </p:spTree>
    <p:extLst>
      <p:ext uri="{BB962C8B-B14F-4D97-AF65-F5344CB8AC3E}">
        <p14:creationId xmlns:p14="http://schemas.microsoft.com/office/powerpoint/2010/main" val="3800939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513985" y="1504202"/>
            <a:ext cx="4044697" cy="707886"/>
          </a:xfrm>
          <a:prstGeom prst="rect">
            <a:avLst/>
          </a:prstGeom>
          <a:noFill/>
        </p:spPr>
        <p:txBody>
          <a:bodyPr wrap="none" rtlCol="0">
            <a:spAutoFit/>
          </a:bodyPr>
          <a:lstStyle/>
          <a:p>
            <a:r>
              <a:rPr lang="zh-CN" altLang="en-US" sz="4000" spc="300" dirty="0">
                <a:latin typeface="微软雅黑" panose="020B0503020204020204" pitchFamily="34" charset="-122"/>
                <a:ea typeface="微软雅黑" panose="020B0503020204020204" pitchFamily="34" charset="-122"/>
                <a:cs typeface="Helvetica" panose="020B0604020202020204" pitchFamily="34" charset="0"/>
              </a:rPr>
              <a:t>微机原理及应用</a:t>
            </a:r>
          </a:p>
        </p:txBody>
      </p:sp>
      <p:sp>
        <p:nvSpPr>
          <p:cNvPr id="10" name="文本框 9"/>
          <p:cNvSpPr txBox="1"/>
          <p:nvPr/>
        </p:nvSpPr>
        <p:spPr>
          <a:xfrm>
            <a:off x="3924627" y="2642910"/>
            <a:ext cx="1223412"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cs typeface="Helvetica" panose="020B0604020202020204" pitchFamily="34" charset="0"/>
              </a:rPr>
              <a:t>韩继辉</a:t>
            </a:r>
          </a:p>
        </p:txBody>
      </p:sp>
      <p:sp>
        <p:nvSpPr>
          <p:cNvPr id="12" name="文本框 11"/>
          <p:cNvSpPr txBox="1"/>
          <p:nvPr/>
        </p:nvSpPr>
        <p:spPr>
          <a:xfrm>
            <a:off x="3570364" y="3270920"/>
            <a:ext cx="1931939" cy="400110"/>
          </a:xfrm>
          <a:prstGeom prst="rect">
            <a:avLst/>
          </a:prstGeom>
          <a:noFill/>
        </p:spPr>
        <p:txBody>
          <a:bodyPr wrap="none" rtlCol="0">
            <a:spAutoFit/>
          </a:bodyPr>
          <a:lstStyle/>
          <a:p>
            <a:r>
              <a:rPr lang="zh-CN" altLang="en-US" sz="2000" spc="300" dirty="0">
                <a:latin typeface="微软雅黑" panose="020B0503020204020204" pitchFamily="34" charset="-122"/>
                <a:ea typeface="微软雅黑" panose="020B0503020204020204" pitchFamily="34" charset="-122"/>
                <a:cs typeface="Helvetica" panose="020B0604020202020204" pitchFamily="34" charset="0"/>
              </a:rPr>
              <a:t>计算机楼</a:t>
            </a:r>
            <a:r>
              <a:rPr lang="en-US" altLang="zh-CN" sz="2000" spc="300" dirty="0">
                <a:latin typeface="微软雅黑" panose="020B0503020204020204" pitchFamily="34" charset="-122"/>
                <a:ea typeface="微软雅黑" panose="020B0503020204020204" pitchFamily="34" charset="-122"/>
                <a:cs typeface="Helvetica" panose="020B0604020202020204" pitchFamily="34" charset="0"/>
              </a:rPr>
              <a:t>308</a:t>
            </a:r>
            <a:endParaRPr lang="zh-CN" altLang="en-US" sz="2000" spc="300" dirty="0">
              <a:latin typeface="微软雅黑" panose="020B0503020204020204" pitchFamily="34" charset="-122"/>
              <a:ea typeface="微软雅黑" panose="020B0503020204020204" pitchFamily="34" charset="-122"/>
              <a:cs typeface="Helvetica" panose="020B0604020202020204" pitchFamily="34" charset="0"/>
            </a:endParaRPr>
          </a:p>
        </p:txBody>
      </p:sp>
      <p:sp>
        <p:nvSpPr>
          <p:cNvPr id="13" name="文本框 12"/>
          <p:cNvSpPr txBox="1"/>
          <p:nvPr/>
        </p:nvSpPr>
        <p:spPr>
          <a:xfrm>
            <a:off x="3403651" y="3898929"/>
            <a:ext cx="2265364" cy="400110"/>
          </a:xfrm>
          <a:prstGeom prst="rect">
            <a:avLst/>
          </a:prstGeom>
          <a:noFill/>
        </p:spPr>
        <p:txBody>
          <a:bodyPr wrap="none" rtlCol="0">
            <a:spAutoFit/>
          </a:bodyPr>
          <a:lstStyle/>
          <a:p>
            <a:r>
              <a:rPr lang="en-US" altLang="zh-CN" sz="2000" spc="300" dirty="0">
                <a:latin typeface="微软雅黑" panose="020B0503020204020204" pitchFamily="34" charset="-122"/>
                <a:ea typeface="微软雅黑" panose="020B0503020204020204" pitchFamily="34" charset="-122"/>
                <a:cs typeface="Helvetica" panose="020B0604020202020204" pitchFamily="34" charset="0"/>
              </a:rPr>
              <a:t>15637173979</a:t>
            </a:r>
            <a:endParaRPr lang="zh-CN" altLang="en-US" sz="2000" spc="300" dirty="0">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101539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ENIAC</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 </a:t>
            </a:r>
            <a:r>
              <a:rPr lang="en-US" altLang="zh-CN" sz="1400"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E</a:t>
            </a:r>
            <a:r>
              <a:rPr lang="en-US" altLang="zh-CN" sz="1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lectronic </a:t>
            </a:r>
            <a:r>
              <a:rPr lang="en-US" altLang="zh-CN" sz="1400"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N</a:t>
            </a:r>
            <a:r>
              <a:rPr lang="en-US" altLang="zh-CN" sz="1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umerical </a:t>
            </a:r>
            <a:r>
              <a:rPr lang="en-US" altLang="zh-CN" sz="1400"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I</a:t>
            </a:r>
            <a:r>
              <a:rPr lang="en-US" altLang="zh-CN" sz="1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ntegrator </a:t>
            </a:r>
            <a:r>
              <a:rPr lang="en-US" altLang="zh-CN" sz="1400"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a:t>
            </a:r>
            <a:r>
              <a:rPr lang="en-US" altLang="zh-CN" sz="1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nd </a:t>
            </a:r>
            <a:r>
              <a:rPr lang="en-US" altLang="zh-CN" sz="1400"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C</a:t>
            </a:r>
            <a:r>
              <a:rPr lang="en-US" altLang="zh-CN" sz="1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omputer</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4" name="矩形 3"/>
          <p:cNvSpPr/>
          <p:nvPr/>
        </p:nvSpPr>
        <p:spPr>
          <a:xfrm>
            <a:off x="735626" y="1330582"/>
            <a:ext cx="7818893" cy="5016758"/>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世界上第一台通用计算机，也是继</a:t>
            </a:r>
            <a:r>
              <a:rPr lang="en-US" altLang="zh-CN" sz="2000" dirty="0">
                <a:latin typeface="黑体" panose="02010609060101010101" pitchFamily="49" charset="-122"/>
                <a:ea typeface="黑体" panose="02010609060101010101" pitchFamily="49" charset="-122"/>
              </a:rPr>
              <a:t>ABC</a:t>
            </a:r>
            <a:r>
              <a:rPr lang="zh-CN" altLang="en-US" sz="2000" dirty="0">
                <a:latin typeface="黑体" panose="02010609060101010101" pitchFamily="49" charset="-122"/>
                <a:ea typeface="黑体" panose="02010609060101010101" pitchFamily="49" charset="-122"/>
              </a:rPr>
              <a:t>（阿塔纳索夫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贝瑞计算机）之后的第二台电子计算机。</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美国陆军军械部在马里兰州的阿伯丁设立了“弹道研究实验室”。</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要求该实验室每天为陆军炮弹部队提供</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张射表，每张射表都要计算几百条弹道，而每条弹道的数学模型是一组非常复杂的非线性方程组，没有办法准确求解，只能用数值方法近似地进行计算。</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实验室即使雇用</a:t>
            </a:r>
            <a:r>
              <a:rPr lang="en-US" altLang="zh-CN" sz="2000" dirty="0">
                <a:latin typeface="黑体" panose="02010609060101010101" pitchFamily="49" charset="-122"/>
                <a:ea typeface="黑体" panose="02010609060101010101" pitchFamily="49" charset="-122"/>
              </a:rPr>
              <a:t>200</a:t>
            </a:r>
            <a:r>
              <a:rPr lang="zh-CN" altLang="en-US" sz="2000" dirty="0">
                <a:latin typeface="黑体" panose="02010609060101010101" pitchFamily="49" charset="-122"/>
                <a:ea typeface="黑体" panose="02010609060101010101" pitchFamily="49" charset="-122"/>
              </a:rPr>
              <a:t>多名计算员加班加点工作也大约需要二个多月的时间才能算完一张射表。</a:t>
            </a:r>
          </a:p>
        </p:txBody>
      </p:sp>
    </p:spTree>
    <p:extLst>
      <p:ext uri="{BB962C8B-B14F-4D97-AF65-F5344CB8AC3E}">
        <p14:creationId xmlns:p14="http://schemas.microsoft.com/office/powerpoint/2010/main" val="165031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ENIAC</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pic>
        <p:nvPicPr>
          <p:cNvPr id="1026" name="Picture 2" descr="https://pic1.zhimg.com/v2-31f295b14f85066c304a0acbb4b4d166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46" y="1471017"/>
            <a:ext cx="3771358" cy="40270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38335" y="5697229"/>
            <a:ext cx="4097179" cy="584775"/>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普雷斯伯</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埃克特（</a:t>
            </a:r>
            <a:r>
              <a:rPr lang="en-US" altLang="zh-CN" sz="1600" dirty="0">
                <a:latin typeface="黑体" panose="02010609060101010101" pitchFamily="49" charset="-122"/>
                <a:ea typeface="黑体" panose="02010609060101010101" pitchFamily="49" charset="-122"/>
              </a:rPr>
              <a:t>J. </a:t>
            </a:r>
            <a:r>
              <a:rPr lang="en-US" altLang="zh-CN" sz="1600" dirty="0" err="1">
                <a:latin typeface="黑体" panose="02010609060101010101" pitchFamily="49" charset="-122"/>
                <a:ea typeface="黑体" panose="02010609060101010101" pitchFamily="49" charset="-122"/>
              </a:rPr>
              <a:t>Presper</a:t>
            </a:r>
            <a:r>
              <a:rPr lang="en-US" altLang="zh-CN" sz="1600" dirty="0">
                <a:latin typeface="黑体" panose="02010609060101010101" pitchFamily="49" charset="-122"/>
                <a:ea typeface="黑体" panose="02010609060101010101" pitchFamily="49" charset="-122"/>
              </a:rPr>
              <a:t> Eckert</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1919-1995</a:t>
            </a:r>
            <a:r>
              <a:rPr lang="zh-CN" altLang="en-US" sz="1600" dirty="0">
                <a:latin typeface="黑体" panose="02010609060101010101" pitchFamily="49" charset="-122"/>
                <a:ea typeface="黑体" panose="02010609060101010101" pitchFamily="49" charset="-122"/>
              </a:rPr>
              <a:t>，美国电气工程师、计算机先驱。</a:t>
            </a:r>
          </a:p>
        </p:txBody>
      </p:sp>
      <p:pic>
        <p:nvPicPr>
          <p:cNvPr id="1028" name="Picture 4" descr="https://picb.zhimg.com/v2-bfcaa00104f3c03938ae5cb03b5ba625_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888" y="1471017"/>
            <a:ext cx="3733253" cy="403191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860924" y="5697228"/>
            <a:ext cx="4097179" cy="584775"/>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约翰</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莫奇利（</a:t>
            </a:r>
            <a:r>
              <a:rPr lang="en-US" altLang="zh-CN" sz="1600" dirty="0">
                <a:latin typeface="黑体" panose="02010609060101010101" pitchFamily="49" charset="-122"/>
                <a:ea typeface="黑体" panose="02010609060101010101" pitchFamily="49" charset="-122"/>
              </a:rPr>
              <a:t>John </a:t>
            </a:r>
            <a:r>
              <a:rPr lang="en-US" altLang="zh-CN" sz="1600" dirty="0" err="1">
                <a:latin typeface="黑体" panose="02010609060101010101" pitchFamily="49" charset="-122"/>
                <a:ea typeface="黑体" panose="02010609060101010101" pitchFamily="49" charset="-122"/>
              </a:rPr>
              <a:t>Mauchly</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1907-1980</a:t>
            </a:r>
            <a:r>
              <a:rPr lang="zh-CN" altLang="en-US" sz="1600" dirty="0">
                <a:latin typeface="黑体" panose="02010609060101010101" pitchFamily="49" charset="-122"/>
                <a:ea typeface="黑体" panose="02010609060101010101" pitchFamily="49" charset="-122"/>
              </a:rPr>
              <a:t>，美国物理学家。</a:t>
            </a:r>
          </a:p>
        </p:txBody>
      </p:sp>
    </p:spTree>
    <p:extLst>
      <p:ext uri="{BB962C8B-B14F-4D97-AF65-F5344CB8AC3E}">
        <p14:creationId xmlns:p14="http://schemas.microsoft.com/office/powerpoint/2010/main" val="323684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ENIAC</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4" name="矩形 3"/>
          <p:cNvSpPr/>
          <p:nvPr/>
        </p:nvSpPr>
        <p:spPr>
          <a:xfrm>
            <a:off x="735626" y="1330582"/>
            <a:ext cx="7818893" cy="517064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任职宾夕法尼亚大学莫尔电机工程学院的莫希利，期望用电子管代替继电器以提高机器的计算速度。美国军方得知这一设想，马上拨款大力支持，预算经费为</a:t>
            </a:r>
            <a:r>
              <a:rPr lang="en-US" altLang="zh-CN" sz="2000" dirty="0">
                <a:latin typeface="黑体" panose="02010609060101010101" pitchFamily="49" charset="-122"/>
                <a:ea typeface="黑体" panose="02010609060101010101" pitchFamily="49" charset="-122"/>
              </a:rPr>
              <a:t>15</a:t>
            </a:r>
            <a:r>
              <a:rPr lang="zh-CN" altLang="en-US" sz="2000" dirty="0">
                <a:latin typeface="黑体" panose="02010609060101010101" pitchFamily="49" charset="-122"/>
                <a:ea typeface="黑体" panose="02010609060101010101" pitchFamily="49" charset="-122"/>
              </a:rPr>
              <a:t>万美元。</a:t>
            </a:r>
          </a:p>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让研制工作十分幸运的是，当时任弹道研究所顾问、正在参加美国第一颗原子弹研制工作的数学家冯</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诺依曼带着原子弹研制（</a:t>
            </a:r>
            <a:r>
              <a:rPr lang="en-US" altLang="zh-CN" sz="2000" dirty="0">
                <a:latin typeface="黑体" panose="02010609060101010101" pitchFamily="49" charset="-122"/>
                <a:ea typeface="黑体" panose="02010609060101010101" pitchFamily="49" charset="-122"/>
              </a:rPr>
              <a:t>1944</a:t>
            </a:r>
            <a:r>
              <a:rPr lang="zh-CN" altLang="en-US" sz="2000" dirty="0">
                <a:latin typeface="黑体" panose="02010609060101010101" pitchFamily="49" charset="-122"/>
                <a:ea typeface="黑体" panose="02010609060101010101" pitchFamily="49" charset="-122"/>
              </a:rPr>
              <a:t>年）过程中遇到的大量计算问题，加入了研制小组。</a:t>
            </a:r>
          </a:p>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提出了全新的“存储程序通用电子计算机方案”，在此过程中他对计算机的许多关键性问题的解决作出了重要贡献，从而保证了计算机的顺利问世。</a:t>
            </a:r>
          </a:p>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原来需要</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多分钟才能计算出来的一条弹道，现在只需要短短的</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秒！</a:t>
            </a:r>
          </a:p>
        </p:txBody>
      </p:sp>
    </p:spTree>
    <p:extLst>
      <p:ext uri="{BB962C8B-B14F-4D97-AF65-F5344CB8AC3E}">
        <p14:creationId xmlns:p14="http://schemas.microsoft.com/office/powerpoint/2010/main" val="12778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1835" y="91802"/>
            <a:ext cx="2945334"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计算机的发展</a:t>
            </a:r>
          </a:p>
        </p:txBody>
      </p:sp>
      <p:cxnSp>
        <p:nvCxnSpPr>
          <p:cNvPr id="6" name="直接连接符 5"/>
          <p:cNvCxnSpPr/>
          <p:nvPr/>
        </p:nvCxnSpPr>
        <p:spPr>
          <a:xfrm>
            <a:off x="2630397" y="901281"/>
            <a:ext cx="0" cy="5423144"/>
          </a:xfrm>
          <a:prstGeom prst="line">
            <a:avLst/>
          </a:prstGeom>
          <a:solidFill>
            <a:schemeClr val="accent2">
              <a:lumMod val="50000"/>
            </a:schemeClr>
          </a:solidFill>
          <a:ln w="28575">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 name="文本框 6"/>
          <p:cNvSpPr txBox="1"/>
          <p:nvPr/>
        </p:nvSpPr>
        <p:spPr>
          <a:xfrm>
            <a:off x="705503" y="2815047"/>
            <a:ext cx="1958685"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晶体管计算机</a:t>
            </a:r>
          </a:p>
        </p:txBody>
      </p:sp>
      <p:sp>
        <p:nvSpPr>
          <p:cNvPr id="8" name="椭圆 7"/>
          <p:cNvSpPr/>
          <p:nvPr/>
        </p:nvSpPr>
        <p:spPr>
          <a:xfrm>
            <a:off x="2497047" y="967986"/>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401961" y="901281"/>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1946</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10" name="椭圆 9"/>
          <p:cNvSpPr/>
          <p:nvPr/>
        </p:nvSpPr>
        <p:spPr>
          <a:xfrm>
            <a:off x="2497047" y="2275962"/>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2497047" y="3583938"/>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椭圆 11"/>
          <p:cNvSpPr/>
          <p:nvPr/>
        </p:nvSpPr>
        <p:spPr>
          <a:xfrm>
            <a:off x="2497047" y="4891915"/>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401961" y="2209257"/>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1958</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14" name="文本框 13"/>
          <p:cNvSpPr txBox="1"/>
          <p:nvPr/>
        </p:nvSpPr>
        <p:spPr>
          <a:xfrm>
            <a:off x="1401961" y="3517233"/>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1964</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15" name="文本框 14"/>
          <p:cNvSpPr txBox="1"/>
          <p:nvPr/>
        </p:nvSpPr>
        <p:spPr>
          <a:xfrm>
            <a:off x="1401961" y="4825210"/>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1971</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16" name="文本框 15"/>
          <p:cNvSpPr txBox="1"/>
          <p:nvPr/>
        </p:nvSpPr>
        <p:spPr>
          <a:xfrm>
            <a:off x="672621" y="1469980"/>
            <a:ext cx="2024451"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电子管计算机</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7" name="文本框 16"/>
          <p:cNvSpPr txBox="1"/>
          <p:nvPr/>
        </p:nvSpPr>
        <p:spPr>
          <a:xfrm>
            <a:off x="409706" y="3969266"/>
            <a:ext cx="2087341" cy="769441"/>
          </a:xfrm>
          <a:prstGeom prst="rect">
            <a:avLst/>
          </a:prstGeom>
          <a:noFill/>
        </p:spPr>
        <p:txBody>
          <a:bodyPr wrap="square" rtlCol="0">
            <a:spAutoFit/>
          </a:bodyPr>
          <a:lstStyle/>
          <a:p>
            <a:pPr algn="r"/>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中小规模集成电路计算机</a:t>
            </a:r>
          </a:p>
        </p:txBody>
      </p:sp>
      <p:sp>
        <p:nvSpPr>
          <p:cNvPr id="18" name="文本框 17"/>
          <p:cNvSpPr txBox="1"/>
          <p:nvPr/>
        </p:nvSpPr>
        <p:spPr>
          <a:xfrm>
            <a:off x="70089" y="5328558"/>
            <a:ext cx="2426958" cy="769441"/>
          </a:xfrm>
          <a:prstGeom prst="rect">
            <a:avLst/>
          </a:prstGeom>
          <a:noFill/>
        </p:spPr>
        <p:txBody>
          <a:bodyPr wrap="square" rtlCol="0">
            <a:spAutoFit/>
          </a:bodyPr>
          <a:lstStyle/>
          <a:p>
            <a:pPr algn="r"/>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大规模和超大规模集成电路计算机</a:t>
            </a:r>
          </a:p>
        </p:txBody>
      </p:sp>
      <p:sp>
        <p:nvSpPr>
          <p:cNvPr id="19" name="文本框 18"/>
          <p:cNvSpPr txBox="1"/>
          <p:nvPr/>
        </p:nvSpPr>
        <p:spPr>
          <a:xfrm>
            <a:off x="2763747" y="1264370"/>
            <a:ext cx="6255102" cy="92333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latin typeface="黑体" panose="02010609060101010101" pitchFamily="49" charset="-122"/>
                <a:ea typeface="黑体" panose="02010609060101010101" pitchFamily="49" charset="-122"/>
              </a:rPr>
              <a:t>每秒几千次至几万次，用光屏管或汞延时电路存储，机器语言或汇编语言，主要用于国防和科学计算</a:t>
            </a:r>
            <a:endParaRPr lang="en-US" altLang="zh-CN"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0" name="文本框 19"/>
          <p:cNvSpPr txBox="1"/>
          <p:nvPr/>
        </p:nvSpPr>
        <p:spPr>
          <a:xfrm>
            <a:off x="2763747" y="2543922"/>
            <a:ext cx="6255102" cy="92333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latin typeface="黑体" panose="02010609060101010101" pitchFamily="49" charset="-122"/>
                <a:ea typeface="黑体" panose="02010609060101010101" pitchFamily="49" charset="-122"/>
              </a:rPr>
              <a:t>每秒几万次至几十万次，用磁芯或磁鼓存储，出现了操作系统和高级语言，主要用于科学计算、数据处理、过程控制</a:t>
            </a:r>
            <a:endParaRPr lang="en-US" altLang="zh-CN"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1" name="文本框 20"/>
          <p:cNvSpPr txBox="1"/>
          <p:nvPr/>
        </p:nvSpPr>
        <p:spPr>
          <a:xfrm>
            <a:off x="2763747" y="3931698"/>
            <a:ext cx="6380253" cy="92333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latin typeface="黑体" panose="02010609060101010101" pitchFamily="49" charset="-122"/>
                <a:ea typeface="黑体" panose="02010609060101010101" pitchFamily="49" charset="-122"/>
              </a:rPr>
              <a:t>每秒几十万次至几百万次，半导体存储器，出现了功能完备的操作系统和大量面向用户的应用程序，广泛应用于各个领域</a:t>
            </a:r>
            <a:endParaRPr lang="en-US" altLang="zh-CN"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文本框 21"/>
          <p:cNvSpPr txBox="1"/>
          <p:nvPr/>
        </p:nvSpPr>
        <p:spPr>
          <a:xfrm>
            <a:off x="2792844" y="5158615"/>
            <a:ext cx="6226005" cy="92333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latin typeface="黑体" panose="02010609060101010101" pitchFamily="49" charset="-122"/>
                <a:ea typeface="黑体" panose="02010609060101010101" pitchFamily="49" charset="-122"/>
              </a:rPr>
              <a:t>每秒几百万次至上亿次，大容量半导体存储器，推出了数据库系统、分布式操作系统，涉及各个领域，深入日常生活</a:t>
            </a:r>
            <a:endParaRPr lang="en-US" altLang="zh-CN"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7919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5" grpId="0"/>
      <p:bldP spid="16" grpId="0"/>
      <p:bldP spid="17" grpId="0"/>
      <p:bldP spid="18" grpId="0"/>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24585" y="103384"/>
            <a:ext cx="3347740"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微型机的发展</a:t>
            </a:r>
          </a:p>
        </p:txBody>
      </p:sp>
      <p:pic>
        <p:nvPicPr>
          <p:cNvPr id="32" name="图片 31">
            <a:extLst>
              <a:ext uri="{FF2B5EF4-FFF2-40B4-BE49-F238E27FC236}">
                <a16:creationId xmlns:a16="http://schemas.microsoft.com/office/drawing/2014/main" id="{565E8700-7746-46C7-84F6-2F31FAEB0787}"/>
              </a:ext>
            </a:extLst>
          </p:cNvPr>
          <p:cNvPicPr>
            <a:picLocks noChangeAspect="1"/>
          </p:cNvPicPr>
          <p:nvPr/>
        </p:nvPicPr>
        <p:blipFill>
          <a:blip r:embed="rId3"/>
          <a:stretch>
            <a:fillRect/>
          </a:stretch>
        </p:blipFill>
        <p:spPr>
          <a:xfrm>
            <a:off x="544125" y="2416947"/>
            <a:ext cx="4574399" cy="3430800"/>
          </a:xfrm>
          <a:prstGeom prst="rect">
            <a:avLst/>
          </a:prstGeom>
        </p:spPr>
      </p:pic>
      <p:pic>
        <p:nvPicPr>
          <p:cNvPr id="33" name="图片 32">
            <a:extLst>
              <a:ext uri="{FF2B5EF4-FFF2-40B4-BE49-F238E27FC236}">
                <a16:creationId xmlns:a16="http://schemas.microsoft.com/office/drawing/2014/main" id="{4C85D73F-75D3-4D39-BACD-0B2906B1D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489" y="2416877"/>
            <a:ext cx="3258849" cy="3430870"/>
          </a:xfrm>
          <a:prstGeom prst="rect">
            <a:avLst/>
          </a:prstGeom>
        </p:spPr>
      </p:pic>
      <p:sp>
        <p:nvSpPr>
          <p:cNvPr id="3" name="矩形 2">
            <a:extLst>
              <a:ext uri="{FF2B5EF4-FFF2-40B4-BE49-F238E27FC236}">
                <a16:creationId xmlns:a16="http://schemas.microsoft.com/office/drawing/2014/main" id="{BE810C28-92C4-40A6-9EC5-B4CE5406B80C}"/>
              </a:ext>
            </a:extLst>
          </p:cNvPr>
          <p:cNvSpPr/>
          <p:nvPr/>
        </p:nvSpPr>
        <p:spPr>
          <a:xfrm>
            <a:off x="823606" y="1010253"/>
            <a:ext cx="7496788" cy="874407"/>
          </a:xfrm>
          <a:prstGeom prst="rect">
            <a:avLst/>
          </a:prstGeom>
        </p:spPr>
        <p:txBody>
          <a:bodyPr wrap="square">
            <a:spAutoFit/>
          </a:bodyPr>
          <a:lstStyle/>
          <a:p>
            <a:pPr>
              <a:lnSpc>
                <a:spcPct val="150000"/>
              </a:lnSpc>
              <a:buClr>
                <a:srgbClr val="C00000"/>
              </a:buClr>
            </a:pPr>
            <a:r>
              <a:rPr lang="zh-CN" altLang="en-US" dirty="0">
                <a:latin typeface="微软雅黑" panose="020B0503020204020204" pitchFamily="34" charset="-122"/>
                <a:ea typeface="微软雅黑" panose="020B0503020204020204" pitchFamily="34" charset="-122"/>
              </a:rPr>
              <a:t>微型机也称为个人计算机（</a:t>
            </a:r>
            <a:r>
              <a:rPr lang="en-US" altLang="zh-CN" dirty="0">
                <a:latin typeface="微软雅黑" panose="020B0503020204020204" pitchFamily="34" charset="-122"/>
                <a:ea typeface="微软雅黑" panose="020B0503020204020204" pitchFamily="34" charset="-122"/>
              </a:rPr>
              <a:t>Personal Computer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），核心部件是微处理器，即中央处理单元（</a:t>
            </a:r>
            <a:r>
              <a:rPr lang="en-US" altLang="zh-CN" dirty="0">
                <a:latin typeface="微软雅黑" panose="020B0503020204020204" pitchFamily="34" charset="-122"/>
                <a:ea typeface="微软雅黑" panose="020B0503020204020204" pitchFamily="34" charset="-122"/>
              </a:rPr>
              <a:t>Central Processing Unit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62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24585" y="103384"/>
            <a:ext cx="3347740"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微处理器的发展</a:t>
            </a:r>
          </a:p>
        </p:txBody>
      </p:sp>
      <p:cxnSp>
        <p:nvCxnSpPr>
          <p:cNvPr id="23" name="直接连接符 22"/>
          <p:cNvCxnSpPr/>
          <p:nvPr/>
        </p:nvCxnSpPr>
        <p:spPr>
          <a:xfrm>
            <a:off x="2042113" y="670994"/>
            <a:ext cx="0" cy="5926182"/>
          </a:xfrm>
          <a:prstGeom prst="line">
            <a:avLst/>
          </a:prstGeom>
          <a:solidFill>
            <a:schemeClr val="accent2">
              <a:lumMod val="50000"/>
            </a:schemeClr>
          </a:solidFill>
          <a:ln w="28575">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4" name="椭圆 23"/>
          <p:cNvSpPr/>
          <p:nvPr/>
        </p:nvSpPr>
        <p:spPr>
          <a:xfrm>
            <a:off x="1908763" y="1945059"/>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13677" y="1878354"/>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1974</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26" name="椭圆 25"/>
          <p:cNvSpPr/>
          <p:nvPr/>
        </p:nvSpPr>
        <p:spPr>
          <a:xfrm>
            <a:off x="1908763" y="3135254"/>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1908763" y="4325449"/>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1908763" y="5515645"/>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13677" y="3068549"/>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1979</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30" name="文本框 29"/>
          <p:cNvSpPr txBox="1"/>
          <p:nvPr/>
        </p:nvSpPr>
        <p:spPr>
          <a:xfrm>
            <a:off x="813677" y="4258744"/>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1984</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31" name="文本框 30"/>
          <p:cNvSpPr txBox="1"/>
          <p:nvPr/>
        </p:nvSpPr>
        <p:spPr>
          <a:xfrm>
            <a:off x="813677" y="5448940"/>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1992</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34" name="文本框 33"/>
          <p:cNvSpPr txBox="1"/>
          <p:nvPr/>
        </p:nvSpPr>
        <p:spPr>
          <a:xfrm>
            <a:off x="2175463" y="1053474"/>
            <a:ext cx="6581486" cy="858377"/>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黑体" panose="02010609060101010101" pitchFamily="49" charset="-122"/>
                <a:ea typeface="黑体" panose="02010609060101010101" pitchFamily="49" charset="-122"/>
              </a:rPr>
              <a:t>4/8</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位低档微处理器，集成度大概每片</a:t>
            </a:r>
            <a:r>
              <a:rPr lang="en-US" altLang="zh-CN" dirty="0">
                <a:solidFill>
                  <a:schemeClr val="tx1">
                    <a:lumMod val="65000"/>
                    <a:lumOff val="35000"/>
                  </a:schemeClr>
                </a:solidFill>
                <a:latin typeface="黑体" panose="02010609060101010101" pitchFamily="49" charset="-122"/>
                <a:ea typeface="黑体" panose="02010609060101010101" pitchFamily="49" charset="-122"/>
              </a:rPr>
              <a:t>2000</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个晶体管，主频</a:t>
            </a:r>
            <a:r>
              <a:rPr lang="en-US" altLang="zh-CN" dirty="0">
                <a:solidFill>
                  <a:schemeClr val="tx1">
                    <a:lumMod val="65000"/>
                    <a:lumOff val="35000"/>
                  </a:schemeClr>
                </a:solidFill>
                <a:latin typeface="黑体" panose="02010609060101010101" pitchFamily="49" charset="-122"/>
                <a:ea typeface="黑体" panose="02010609060101010101" pitchFamily="49" charset="-122"/>
              </a:rPr>
              <a:t>1MHz</a:t>
            </a:r>
            <a:r>
              <a:rPr lang="zh-CN" altLang="en-US"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dirty="0">
                <a:solidFill>
                  <a:schemeClr val="tx1">
                    <a:lumMod val="65000"/>
                    <a:lumOff val="35000"/>
                  </a:schemeClr>
                </a:solidFill>
                <a:latin typeface="黑体" panose="02010609060101010101" pitchFamily="49" charset="-122"/>
                <a:ea typeface="黑体" panose="02010609060101010101" pitchFamily="49" charset="-122"/>
              </a:rPr>
              <a:t>intel4004/8008</a:t>
            </a:r>
          </a:p>
        </p:txBody>
      </p:sp>
      <p:sp>
        <p:nvSpPr>
          <p:cNvPr id="35" name="椭圆 34"/>
          <p:cNvSpPr/>
          <p:nvPr/>
        </p:nvSpPr>
        <p:spPr>
          <a:xfrm>
            <a:off x="1908763" y="754864"/>
            <a:ext cx="266700" cy="266700"/>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13677" y="688159"/>
            <a:ext cx="1228436" cy="400110"/>
          </a:xfrm>
          <a:prstGeom prst="rect">
            <a:avLst/>
          </a:prstGeom>
          <a:noFill/>
        </p:spPr>
        <p:txBody>
          <a:bodyPr wrap="squar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rPr>
              <a:t>1971</a:t>
            </a:r>
            <a:r>
              <a:rPr lang="zh-CN" altLang="en-US" sz="2000" dirty="0">
                <a:solidFill>
                  <a:srgbClr val="0070C0"/>
                </a:solidFill>
                <a:latin typeface="微软雅黑" panose="020B0503020204020204" pitchFamily="34" charset="-122"/>
                <a:ea typeface="微软雅黑" panose="020B0503020204020204" pitchFamily="34" charset="-122"/>
              </a:rPr>
              <a:t>年</a:t>
            </a:r>
          </a:p>
        </p:txBody>
      </p:sp>
      <p:sp>
        <p:nvSpPr>
          <p:cNvPr id="39" name="文本框 38"/>
          <p:cNvSpPr txBox="1"/>
          <p:nvPr/>
        </p:nvSpPr>
        <p:spPr>
          <a:xfrm>
            <a:off x="2175463" y="2221777"/>
            <a:ext cx="6581486" cy="858377"/>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黑体" panose="02010609060101010101" pitchFamily="49" charset="-122"/>
                <a:ea typeface="黑体" panose="02010609060101010101" pitchFamily="49" charset="-122"/>
              </a:rPr>
              <a:t>8</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位中高档微处理器，集成度大概每片</a:t>
            </a:r>
            <a:r>
              <a:rPr lang="en-US" altLang="zh-CN" dirty="0">
                <a:solidFill>
                  <a:schemeClr val="tx1">
                    <a:lumMod val="65000"/>
                    <a:lumOff val="35000"/>
                  </a:schemeClr>
                </a:solidFill>
                <a:latin typeface="黑体" panose="02010609060101010101" pitchFamily="49" charset="-122"/>
                <a:ea typeface="黑体" panose="02010609060101010101" pitchFamily="49" charset="-122"/>
              </a:rPr>
              <a:t>5000</a:t>
            </a:r>
            <a:r>
              <a:rPr lang="zh-CN" altLang="en-US"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dirty="0">
                <a:solidFill>
                  <a:schemeClr val="tx1">
                    <a:lumMod val="65000"/>
                    <a:lumOff val="35000"/>
                  </a:schemeClr>
                </a:solidFill>
                <a:latin typeface="黑体" panose="02010609060101010101" pitchFamily="49" charset="-122"/>
                <a:ea typeface="黑体" panose="02010609060101010101" pitchFamily="49" charset="-122"/>
              </a:rPr>
              <a:t>10000</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个晶体管，主频</a:t>
            </a:r>
            <a:r>
              <a:rPr lang="en-US" altLang="zh-CN" dirty="0">
                <a:solidFill>
                  <a:schemeClr val="tx1">
                    <a:lumMod val="65000"/>
                    <a:lumOff val="35000"/>
                  </a:schemeClr>
                </a:solidFill>
                <a:latin typeface="黑体" panose="02010609060101010101" pitchFamily="49" charset="-122"/>
                <a:ea typeface="黑体" panose="02010609060101010101" pitchFamily="49" charset="-122"/>
              </a:rPr>
              <a:t>2</a:t>
            </a:r>
            <a:r>
              <a:rPr lang="zh-CN" altLang="en-US"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dirty="0">
                <a:solidFill>
                  <a:schemeClr val="tx1">
                    <a:lumMod val="65000"/>
                    <a:lumOff val="35000"/>
                  </a:schemeClr>
                </a:solidFill>
                <a:latin typeface="黑体" panose="02010609060101010101" pitchFamily="49" charset="-122"/>
                <a:ea typeface="黑体" panose="02010609060101010101" pitchFamily="49" charset="-122"/>
              </a:rPr>
              <a:t>5MHz</a:t>
            </a:r>
            <a:r>
              <a:rPr lang="zh-CN" altLang="en-US"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dirty="0">
                <a:solidFill>
                  <a:schemeClr val="tx1">
                    <a:lumMod val="65000"/>
                    <a:lumOff val="35000"/>
                  </a:schemeClr>
                </a:solidFill>
                <a:latin typeface="黑体" panose="02010609060101010101" pitchFamily="49" charset="-122"/>
                <a:ea typeface="黑体" panose="02010609060101010101" pitchFamily="49" charset="-122"/>
              </a:rPr>
              <a:t>intel8080/8085</a:t>
            </a:r>
          </a:p>
        </p:txBody>
      </p:sp>
      <p:sp>
        <p:nvSpPr>
          <p:cNvPr id="42" name="文本框 41"/>
          <p:cNvSpPr txBox="1"/>
          <p:nvPr/>
        </p:nvSpPr>
        <p:spPr>
          <a:xfrm>
            <a:off x="2175463" y="3390080"/>
            <a:ext cx="6581486" cy="858377"/>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黑体" panose="02010609060101010101" pitchFamily="49" charset="-122"/>
                <a:ea typeface="黑体" panose="02010609060101010101" pitchFamily="49" charset="-122"/>
              </a:rPr>
              <a:t>16</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位微处理器，集成度大概每片</a:t>
            </a:r>
            <a:r>
              <a:rPr lang="en-US" altLang="zh-CN" dirty="0">
                <a:solidFill>
                  <a:schemeClr val="tx1">
                    <a:lumMod val="65000"/>
                    <a:lumOff val="35000"/>
                  </a:schemeClr>
                </a:solidFill>
                <a:latin typeface="黑体" panose="02010609060101010101" pitchFamily="49" charset="-122"/>
                <a:ea typeface="黑体" panose="02010609060101010101" pitchFamily="49" charset="-122"/>
              </a:rPr>
              <a:t>1</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万个晶体管，主频</a:t>
            </a:r>
            <a:r>
              <a:rPr lang="en-US" altLang="zh-CN" dirty="0">
                <a:solidFill>
                  <a:schemeClr val="tx1">
                    <a:lumMod val="65000"/>
                    <a:lumOff val="35000"/>
                  </a:schemeClr>
                </a:solidFill>
                <a:latin typeface="黑体" panose="02010609060101010101" pitchFamily="49" charset="-122"/>
                <a:ea typeface="黑体" panose="02010609060101010101" pitchFamily="49" charset="-122"/>
              </a:rPr>
              <a:t>5MHz</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以上，软件发展，操作系统出现，</a:t>
            </a:r>
            <a:r>
              <a:rPr lang="en-US" altLang="zh-CN" dirty="0">
                <a:solidFill>
                  <a:schemeClr val="tx1">
                    <a:lumMod val="65000"/>
                    <a:lumOff val="35000"/>
                  </a:schemeClr>
                </a:solidFill>
                <a:latin typeface="黑体" panose="02010609060101010101" pitchFamily="49" charset="-122"/>
                <a:ea typeface="黑体" panose="02010609060101010101" pitchFamily="49" charset="-122"/>
              </a:rPr>
              <a:t>intel</a:t>
            </a:r>
            <a:r>
              <a:rPr lang="en-US" altLang="zh-CN" dirty="0">
                <a:solidFill>
                  <a:srgbClr val="FF0000"/>
                </a:solidFill>
                <a:latin typeface="黑体" panose="02010609060101010101" pitchFamily="49" charset="-122"/>
                <a:ea typeface="黑体" panose="02010609060101010101" pitchFamily="49" charset="-122"/>
              </a:rPr>
              <a:t>8086/8088</a:t>
            </a:r>
            <a:r>
              <a:rPr lang="en-US" altLang="zh-CN" dirty="0">
                <a:solidFill>
                  <a:schemeClr val="tx1">
                    <a:lumMod val="65000"/>
                    <a:lumOff val="35000"/>
                  </a:schemeClr>
                </a:solidFill>
                <a:latin typeface="黑体" panose="02010609060101010101" pitchFamily="49" charset="-122"/>
                <a:ea typeface="黑体" panose="02010609060101010101" pitchFamily="49" charset="-122"/>
              </a:rPr>
              <a:t>/80286</a:t>
            </a:r>
          </a:p>
        </p:txBody>
      </p:sp>
      <p:sp>
        <p:nvSpPr>
          <p:cNvPr id="45" name="文本框 44"/>
          <p:cNvSpPr txBox="1"/>
          <p:nvPr/>
        </p:nvSpPr>
        <p:spPr>
          <a:xfrm>
            <a:off x="2175463" y="4558383"/>
            <a:ext cx="6581486" cy="923330"/>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黑体" panose="02010609060101010101" pitchFamily="49" charset="-122"/>
                <a:ea typeface="黑体" panose="02010609060101010101" pitchFamily="49" charset="-122"/>
              </a:rPr>
              <a:t>32</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位微处理器，集成度每片几十万个晶体管以上，主频上百</a:t>
            </a:r>
            <a:r>
              <a:rPr lang="en-US" altLang="zh-CN" dirty="0">
                <a:solidFill>
                  <a:schemeClr val="tx1">
                    <a:lumMod val="65000"/>
                    <a:lumOff val="35000"/>
                  </a:schemeClr>
                </a:solidFill>
                <a:latin typeface="黑体" panose="02010609060101010101" pitchFamily="49" charset="-122"/>
                <a:ea typeface="黑体" panose="02010609060101010101" pitchFamily="49" charset="-122"/>
              </a:rPr>
              <a:t>MHz</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以上，软件丰富，支持多用户多任务</a:t>
            </a:r>
            <a:r>
              <a:rPr lang="en-US" altLang="zh-CN" dirty="0">
                <a:solidFill>
                  <a:schemeClr val="tx1">
                    <a:lumMod val="65000"/>
                    <a:lumOff val="35000"/>
                  </a:schemeClr>
                </a:solidFill>
                <a:latin typeface="黑体" panose="02010609060101010101" pitchFamily="49" charset="-122"/>
                <a:ea typeface="黑体" panose="02010609060101010101" pitchFamily="49" charset="-122"/>
              </a:rPr>
              <a:t>OS</a:t>
            </a:r>
            <a:r>
              <a:rPr lang="zh-CN" altLang="en-US" dirty="0">
                <a:solidFill>
                  <a:schemeClr val="tx1">
                    <a:lumMod val="65000"/>
                    <a:lumOff val="35000"/>
                  </a:schemeClr>
                </a:solidFill>
                <a:latin typeface="黑体" panose="02010609060101010101" pitchFamily="49" charset="-122"/>
                <a:ea typeface="黑体" panose="02010609060101010101" pitchFamily="49" charset="-122"/>
              </a:rPr>
              <a:t>，</a:t>
            </a:r>
            <a:r>
              <a:rPr lang="en-US" altLang="zh-CN" dirty="0">
                <a:solidFill>
                  <a:schemeClr val="tx1">
                    <a:lumMod val="65000"/>
                    <a:lumOff val="35000"/>
                  </a:schemeClr>
                </a:solidFill>
                <a:latin typeface="黑体" panose="02010609060101010101" pitchFamily="49" charset="-122"/>
                <a:ea typeface="黑体" panose="02010609060101010101" pitchFamily="49" charset="-122"/>
              </a:rPr>
              <a:t>intel80386/80486</a:t>
            </a:r>
          </a:p>
        </p:txBody>
      </p:sp>
      <p:sp>
        <p:nvSpPr>
          <p:cNvPr id="48" name="文本框 47"/>
          <p:cNvSpPr txBox="1"/>
          <p:nvPr/>
        </p:nvSpPr>
        <p:spPr>
          <a:xfrm>
            <a:off x="2175463" y="5791638"/>
            <a:ext cx="6581486" cy="923330"/>
          </a:xfrm>
          <a:prstGeom prst="rect">
            <a:avLst/>
          </a:prstGeom>
          <a:noFill/>
        </p:spPr>
        <p:txBody>
          <a:bodyPr wrap="square" rtlCol="0">
            <a:spAutoFit/>
          </a:bodyPr>
          <a:lstStyle/>
          <a:p>
            <a:pPr>
              <a:lnSpc>
                <a:spcPct val="150000"/>
              </a:lnSpc>
            </a:pPr>
            <a:r>
              <a:rPr lang="en-US" altLang="zh-CN" dirty="0">
                <a:solidFill>
                  <a:schemeClr val="tx1">
                    <a:lumMod val="65000"/>
                    <a:lumOff val="35000"/>
                  </a:schemeClr>
                </a:solidFill>
                <a:latin typeface="黑体" panose="02010609060101010101" pitchFamily="49" charset="-122"/>
                <a:ea typeface="黑体" panose="02010609060101010101" pitchFamily="49" charset="-122"/>
              </a:rPr>
              <a:t>64</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位微处理器，集成度每片上千万个晶体管以上，主频上千</a:t>
            </a:r>
            <a:r>
              <a:rPr lang="en-US" altLang="zh-CN" dirty="0">
                <a:solidFill>
                  <a:schemeClr val="tx1">
                    <a:lumMod val="65000"/>
                    <a:lumOff val="35000"/>
                  </a:schemeClr>
                </a:solidFill>
                <a:latin typeface="黑体" panose="02010609060101010101" pitchFamily="49" charset="-122"/>
                <a:ea typeface="黑体" panose="02010609060101010101" pitchFamily="49" charset="-122"/>
              </a:rPr>
              <a:t>MHz</a:t>
            </a:r>
            <a:r>
              <a:rPr lang="zh-CN" altLang="en-US" dirty="0">
                <a:solidFill>
                  <a:schemeClr val="tx1">
                    <a:lumMod val="65000"/>
                    <a:lumOff val="35000"/>
                  </a:schemeClr>
                </a:solidFill>
                <a:latin typeface="黑体" panose="02010609060101010101" pitchFamily="49" charset="-122"/>
                <a:ea typeface="黑体" panose="02010609060101010101" pitchFamily="49" charset="-122"/>
              </a:rPr>
              <a:t>以上，</a:t>
            </a:r>
            <a:r>
              <a:rPr lang="en-US" altLang="zh-CN" dirty="0">
                <a:solidFill>
                  <a:schemeClr val="tx1">
                    <a:lumMod val="65000"/>
                    <a:lumOff val="35000"/>
                  </a:schemeClr>
                </a:solidFill>
                <a:latin typeface="黑体" panose="02010609060101010101" pitchFamily="49" charset="-122"/>
                <a:ea typeface="黑体" panose="02010609060101010101" pitchFamily="49" charset="-122"/>
              </a:rPr>
              <a:t>intel</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奔腾、酷睿</a:t>
            </a:r>
            <a:endParaRPr lang="en-US" altLang="zh-CN"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49" name="文本框 48"/>
          <p:cNvSpPr txBox="1"/>
          <p:nvPr/>
        </p:nvSpPr>
        <p:spPr>
          <a:xfrm>
            <a:off x="885838" y="1201163"/>
            <a:ext cx="1084114"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阶段一</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50" name="文本框 49"/>
          <p:cNvSpPr txBox="1"/>
          <p:nvPr/>
        </p:nvSpPr>
        <p:spPr>
          <a:xfrm>
            <a:off x="885838" y="2445461"/>
            <a:ext cx="1084114"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阶段二</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51" name="文本框 50"/>
          <p:cNvSpPr txBox="1"/>
          <p:nvPr/>
        </p:nvSpPr>
        <p:spPr>
          <a:xfrm>
            <a:off x="885838" y="3689759"/>
            <a:ext cx="1084114"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阶段三</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52" name="文本框 51"/>
          <p:cNvSpPr txBox="1"/>
          <p:nvPr/>
        </p:nvSpPr>
        <p:spPr>
          <a:xfrm>
            <a:off x="885838" y="5933047"/>
            <a:ext cx="1084114"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阶段五</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53" name="文本框 52"/>
          <p:cNvSpPr txBox="1"/>
          <p:nvPr/>
        </p:nvSpPr>
        <p:spPr>
          <a:xfrm>
            <a:off x="885838" y="4835200"/>
            <a:ext cx="1084114" cy="430887"/>
          </a:xfrm>
          <a:prstGeom prst="rect">
            <a:avLst/>
          </a:prstGeom>
          <a:noFill/>
        </p:spPr>
        <p:txBody>
          <a:bodyPr wrap="square" rtlCol="0">
            <a:spAutoFit/>
          </a:bodyPr>
          <a:lstStyle/>
          <a:p>
            <a:r>
              <a:rPr lang="zh-CN" altLang="en-US" sz="2200" dirty="0">
                <a:solidFill>
                  <a:schemeClr val="tx1">
                    <a:lumMod val="65000"/>
                    <a:lumOff val="35000"/>
                  </a:schemeClr>
                </a:solidFill>
                <a:latin typeface="黑体" panose="02010609060101010101" pitchFamily="49" charset="-122"/>
                <a:ea typeface="黑体" panose="02010609060101010101" pitchFamily="49" charset="-122"/>
              </a:rPr>
              <a:t>阶段四</a:t>
            </a:r>
            <a:endParaRPr lang="en-US" altLang="zh-CN" sz="2200"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945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up)">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up)">
                                      <p:cBhvr>
                                        <p:cTn id="7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34" grpId="0"/>
      <p:bldP spid="36" grpId="0"/>
      <p:bldP spid="39" grpId="0"/>
      <p:bldP spid="42" grpId="0"/>
      <p:bldP spid="45" grpId="0"/>
      <p:bldP spid="48" grpId="0"/>
      <p:bldP spid="49" grpId="0"/>
      <p:bldP spid="50" grpId="0"/>
      <p:bldP spid="51" grpId="0"/>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36036" y="1443715"/>
            <a:ext cx="3865161" cy="677108"/>
          </a:xfrm>
          <a:prstGeom prst="rect">
            <a:avLst/>
          </a:prstGeom>
          <a:noFill/>
        </p:spPr>
        <p:txBody>
          <a:bodyPr wrap="none" rtlCol="0">
            <a:spAutoFit/>
          </a:bodyPr>
          <a:lstStyle/>
          <a:p>
            <a:pPr algn="ctr"/>
            <a:r>
              <a:rPr lang="zh-CN" altLang="en-US" sz="3800" spc="300" dirty="0">
                <a:latin typeface="微软雅黑" panose="020B0503020204020204" pitchFamily="34" charset="-122"/>
                <a:ea typeface="微软雅黑" panose="020B0503020204020204" pitchFamily="34" charset="-122"/>
                <a:cs typeface="Helvetica" panose="020B0604020202020204" pitchFamily="34" charset="0"/>
              </a:rPr>
              <a:t>微型计算机概述</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微机概述</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latin typeface="微软雅黑" panose="020B0503020204020204" pitchFamily="34" charset="-122"/>
                <a:ea typeface="微软雅黑" panose="020B0503020204020204" pitchFamily="34" charset="-122"/>
              </a:rPr>
              <a:t>信息在计算机中的表示</a:t>
            </a:r>
            <a:endParaRPr lang="en-US" altLang="zh-CN" sz="2000" spc="3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微机的工作过程</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微机系统的应用</a:t>
            </a:r>
          </a:p>
        </p:txBody>
      </p:sp>
    </p:spTree>
    <p:extLst>
      <p:ext uri="{BB962C8B-B14F-4D97-AF65-F5344CB8AC3E}">
        <p14:creationId xmlns:p14="http://schemas.microsoft.com/office/powerpoint/2010/main" val="429297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5243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利用一组固定的数字符号和统一的规则来计数的方法</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包含一组数码和三个基本要素：</a:t>
            </a:r>
            <a:endParaRPr lang="en-US" altLang="zh-CN" sz="2200" spc="300" dirty="0">
              <a:latin typeface="黑体" panose="02010609060101010101" pitchFamily="49" charset="-122"/>
              <a:ea typeface="黑体" panose="02010609060101010101" pitchFamily="49" charset="-122"/>
            </a:endParaRP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数码：一组用来表示某种数制的符号。例如十进制的数码是</a:t>
            </a:r>
            <a:r>
              <a:rPr lang="en-US" altLang="zh-CN" sz="2000" spc="300" dirty="0">
                <a:latin typeface="黑体" panose="02010609060101010101" pitchFamily="49" charset="-122"/>
                <a:ea typeface="黑体" panose="02010609060101010101" pitchFamily="49" charset="-122"/>
              </a:rPr>
              <a:t>0</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1</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2</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3</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5</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6</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7</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8</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9</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基数：数码个数，例如十进制的基数是</a:t>
            </a:r>
            <a:r>
              <a:rPr lang="en-US" altLang="zh-CN" sz="2000" spc="300" dirty="0">
                <a:latin typeface="黑体" panose="02010609060101010101" pitchFamily="49" charset="-122"/>
                <a:ea typeface="黑体" panose="02010609060101010101" pitchFamily="49" charset="-122"/>
              </a:rPr>
              <a:t>10</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数位：数码在一个数中所处的位置</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权：权是基数的幂，表示数码在不同位置上的数值</a:t>
            </a:r>
            <a:endParaRPr lang="en-US" altLang="zh-CN" sz="20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进位计数制</a:t>
            </a:r>
          </a:p>
        </p:txBody>
      </p:sp>
    </p:spTree>
    <p:extLst>
      <p:ext uri="{BB962C8B-B14F-4D97-AF65-F5344CB8AC3E}">
        <p14:creationId xmlns:p14="http://schemas.microsoft.com/office/powerpoint/2010/main" val="30348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538756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数码为：</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3</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5</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6</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7</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8</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9</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基数为：</a:t>
            </a:r>
            <a:r>
              <a:rPr lang="en-US" altLang="zh-CN" sz="2200" spc="300" dirty="0">
                <a:latin typeface="黑体" panose="02010609060101010101" pitchFamily="49" charset="-122"/>
                <a:ea typeface="黑体" panose="02010609060101010101" pitchFamily="49" charset="-122"/>
              </a:rPr>
              <a:t>10</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表示形式：</a:t>
            </a:r>
            <a:r>
              <a:rPr lang="en-US" altLang="zh-CN" sz="2200" spc="300" dirty="0">
                <a:latin typeface="黑体" panose="02010609060101010101" pitchFamily="49" charset="-122"/>
                <a:ea typeface="黑体" panose="02010609060101010101" pitchFamily="49" charset="-122"/>
              </a:rPr>
              <a:t>D</a:t>
            </a:r>
            <a:r>
              <a:rPr lang="zh-CN" altLang="en-US" sz="2200" spc="300" dirty="0">
                <a:latin typeface="黑体" panose="02010609060101010101" pitchFamily="49" charset="-122"/>
                <a:ea typeface="黑体" panose="02010609060101010101" pitchFamily="49" charset="-122"/>
              </a:rPr>
              <a:t>，例如 </a:t>
            </a:r>
            <a:r>
              <a:rPr lang="en-US" altLang="zh-CN" sz="2200" spc="300" dirty="0">
                <a:latin typeface="黑体" panose="02010609060101010101" pitchFamily="49" charset="-122"/>
                <a:ea typeface="黑体" panose="02010609060101010101" pitchFamily="49" charset="-122"/>
              </a:rPr>
              <a:t>678.34D</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(678.34)</a:t>
            </a:r>
            <a:r>
              <a:rPr lang="en-US" altLang="zh-CN" sz="2200" spc="300" baseline="-25000" dirty="0">
                <a:latin typeface="黑体" panose="02010609060101010101" pitchFamily="49" charset="-122"/>
                <a:ea typeface="黑体" panose="02010609060101010101" pitchFamily="49" charset="-122"/>
              </a:rPr>
              <a:t>10</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位权：</a:t>
            </a:r>
          </a:p>
          <a:p>
            <a:pPr marL="342900" indent="-342900">
              <a:lnSpc>
                <a:spcPct val="200000"/>
              </a:lnSpc>
              <a:buFont typeface="Arial" panose="020B0604020202020204" pitchFamily="34" charset="0"/>
              <a:buChar char="•"/>
            </a:pPr>
            <a:endParaRPr lang="zh-CN" altLang="en-US"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权展开式或权表达式</a:t>
            </a:r>
          </a:p>
          <a:p>
            <a:pPr marL="342900" indent="-342900">
              <a:lnSpc>
                <a:spcPct val="200000"/>
              </a:lnSpc>
              <a:buFont typeface="Arial" panose="020B0604020202020204" pitchFamily="34" charset="0"/>
              <a:buChar char="•"/>
            </a:pPr>
            <a:endParaRPr lang="zh-CN" altLang="en-US"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zh-CN" altLang="en-US"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十进制</a:t>
            </a:r>
          </a:p>
        </p:txBody>
      </p:sp>
      <p:graphicFrame>
        <p:nvGraphicFramePr>
          <p:cNvPr id="4" name="表格 3"/>
          <p:cNvGraphicFramePr>
            <a:graphicFrameLocks noGrp="1"/>
          </p:cNvGraphicFramePr>
          <p:nvPr>
            <p:extLst>
              <p:ext uri="{D42A27DB-BD31-4B8C-83A1-F6EECF244321}">
                <p14:modId xmlns:p14="http://schemas.microsoft.com/office/powerpoint/2010/main" val="3699634810"/>
              </p:ext>
            </p:extLst>
          </p:nvPr>
        </p:nvGraphicFramePr>
        <p:xfrm>
          <a:off x="2174067" y="3789747"/>
          <a:ext cx="5953493" cy="899160"/>
        </p:xfrm>
        <a:graphic>
          <a:graphicData uri="http://schemas.openxmlformats.org/drawingml/2006/table">
            <a:tbl>
              <a:tblPr firstRow="1" bandRow="1">
                <a:tableStyleId>{2D5ABB26-0587-4C30-8999-92F81FD0307C}</a:tableStyleId>
              </a:tblPr>
              <a:tblGrid>
                <a:gridCol w="850499">
                  <a:extLst>
                    <a:ext uri="{9D8B030D-6E8A-4147-A177-3AD203B41FA5}">
                      <a16:colId xmlns:a16="http://schemas.microsoft.com/office/drawing/2014/main" val="3099460789"/>
                    </a:ext>
                  </a:extLst>
                </a:gridCol>
                <a:gridCol w="850499">
                  <a:extLst>
                    <a:ext uri="{9D8B030D-6E8A-4147-A177-3AD203B41FA5}">
                      <a16:colId xmlns:a16="http://schemas.microsoft.com/office/drawing/2014/main" val="1661834860"/>
                    </a:ext>
                  </a:extLst>
                </a:gridCol>
                <a:gridCol w="850499">
                  <a:extLst>
                    <a:ext uri="{9D8B030D-6E8A-4147-A177-3AD203B41FA5}">
                      <a16:colId xmlns:a16="http://schemas.microsoft.com/office/drawing/2014/main" val="125520856"/>
                    </a:ext>
                  </a:extLst>
                </a:gridCol>
                <a:gridCol w="850499">
                  <a:extLst>
                    <a:ext uri="{9D8B030D-6E8A-4147-A177-3AD203B41FA5}">
                      <a16:colId xmlns:a16="http://schemas.microsoft.com/office/drawing/2014/main" val="156208786"/>
                    </a:ext>
                  </a:extLst>
                </a:gridCol>
                <a:gridCol w="394193">
                  <a:extLst>
                    <a:ext uri="{9D8B030D-6E8A-4147-A177-3AD203B41FA5}">
                      <a16:colId xmlns:a16="http://schemas.microsoft.com/office/drawing/2014/main" val="4181236938"/>
                    </a:ext>
                  </a:extLst>
                </a:gridCol>
                <a:gridCol w="1306805">
                  <a:extLst>
                    <a:ext uri="{9D8B030D-6E8A-4147-A177-3AD203B41FA5}">
                      <a16:colId xmlns:a16="http://schemas.microsoft.com/office/drawing/2014/main" val="47843017"/>
                    </a:ext>
                  </a:extLst>
                </a:gridCol>
                <a:gridCol w="850499">
                  <a:extLst>
                    <a:ext uri="{9D8B030D-6E8A-4147-A177-3AD203B41FA5}">
                      <a16:colId xmlns:a16="http://schemas.microsoft.com/office/drawing/2014/main" val="3736434686"/>
                    </a:ext>
                  </a:extLst>
                </a:gridCol>
              </a:tblGrid>
              <a:tr h="370840">
                <a:tc>
                  <a:txBody>
                    <a:bodyPr/>
                    <a:lstStyle/>
                    <a:p>
                      <a:r>
                        <a:rPr lang="en-US" altLang="zh-CN" sz="2400" dirty="0">
                          <a:latin typeface="+mn-lt"/>
                          <a:ea typeface="+mj-ea"/>
                        </a:rPr>
                        <a:t>10</a:t>
                      </a:r>
                      <a:r>
                        <a:rPr lang="en-US" altLang="zh-CN" sz="2400" baseline="30000" dirty="0">
                          <a:latin typeface="+mn-lt"/>
                          <a:ea typeface="+mj-ea"/>
                        </a:rPr>
                        <a:t>3</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10</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10</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10</a:t>
                      </a:r>
                      <a:r>
                        <a:rPr lang="en-US" altLang="zh-CN" sz="2400" baseline="30000" dirty="0">
                          <a:latin typeface="+mn-lt"/>
                          <a:ea typeface="+mj-ea"/>
                        </a:rPr>
                        <a:t>0</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a:t>
                      </a:r>
                      <a:endParaRPr lang="zh-CN" altLang="en-US" sz="2400" dirty="0">
                        <a:solidFill>
                          <a:schemeClr val="tx1"/>
                        </a:solidFill>
                        <a:latin typeface="+mn-lt"/>
                        <a:ea typeface="+mj-ea"/>
                      </a:endParaRPr>
                    </a:p>
                  </a:txBody>
                  <a:tcPr/>
                </a:tc>
                <a:tc>
                  <a:txBody>
                    <a:bodyPr/>
                    <a:lstStyle/>
                    <a:p>
                      <a:r>
                        <a:rPr lang="en-US" altLang="zh-CN" sz="2400" dirty="0">
                          <a:latin typeface="+mn-lt"/>
                          <a:ea typeface="+mj-ea"/>
                        </a:rPr>
                        <a:t>10</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10</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extLst>
                  <a:ext uri="{0D108BD9-81ED-4DB2-BD59-A6C34878D82A}">
                    <a16:rowId xmlns:a16="http://schemas.microsoft.com/office/drawing/2014/main" val="2982898638"/>
                  </a:ext>
                </a:extLst>
              </a:tr>
              <a:tr h="370840">
                <a:tc>
                  <a:txBody>
                    <a:bodyPr/>
                    <a:lstStyle/>
                    <a:p>
                      <a:r>
                        <a:rPr lang="en-US" altLang="zh-CN" sz="2300" dirty="0">
                          <a:latin typeface="+mn-lt"/>
                          <a:ea typeface="+mj-ea"/>
                        </a:rPr>
                        <a:t>1000</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100</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10</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0.1</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0.01</a:t>
                      </a:r>
                      <a:endParaRPr lang="zh-CN" altLang="en-US" sz="2300" dirty="0">
                        <a:solidFill>
                          <a:schemeClr val="tx1"/>
                        </a:solidFill>
                        <a:latin typeface="+mn-lt"/>
                        <a:ea typeface="+mj-ea"/>
                      </a:endParaRPr>
                    </a:p>
                  </a:txBody>
                  <a:tcPr/>
                </a:tc>
                <a:extLst>
                  <a:ext uri="{0D108BD9-81ED-4DB2-BD59-A6C34878D82A}">
                    <a16:rowId xmlns:a16="http://schemas.microsoft.com/office/drawing/2014/main" val="726964419"/>
                  </a:ext>
                </a:extLst>
              </a:tr>
            </a:tbl>
          </a:graphicData>
        </a:graphic>
      </p:graphicFrame>
      <mc:AlternateContent xmlns:mc="http://schemas.openxmlformats.org/markup-compatibility/2006" xmlns:a14="http://schemas.microsoft.com/office/drawing/2010/main">
        <mc:Choice Requires="a14">
          <p:sp>
            <p:nvSpPr>
              <p:cNvPr id="5" name="文本框 4"/>
              <p:cNvSpPr txBox="1"/>
              <p:nvPr/>
            </p:nvSpPr>
            <p:spPr>
              <a:xfrm>
                <a:off x="735626" y="5570330"/>
                <a:ext cx="8085931" cy="369332"/>
              </a:xfrm>
              <a:prstGeom prst="rect">
                <a:avLst/>
              </a:prstGeom>
              <a:noFill/>
            </p:spPr>
            <p:txBody>
              <a:bodyPr wrap="none" lIns="0" tIns="0" rIns="0" bIns="0" rtlCol="0">
                <a:spAutoFit/>
              </a:bodyPr>
              <a:lstStyle/>
              <a:p>
                <a:r>
                  <a:rPr lang="en-US" altLang="zh-CN" sz="2400" dirty="0"/>
                  <a:t>678.34</a:t>
                </a:r>
                <a14:m>
                  <m:oMath xmlns:m="http://schemas.openxmlformats.org/officeDocument/2006/math">
                    <m:r>
                      <a:rPr lang="en-US" altLang="zh-CN" sz="2400" b="0" i="0" smtClean="0">
                        <a:latin typeface="Cambria Math" panose="02040503050406030204" pitchFamily="18" charset="0"/>
                      </a:rPr>
                      <m:t> </m:t>
                    </m:r>
                    <m:r>
                      <a:rPr lang="en-US" altLang="zh-CN" sz="240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7</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8</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oMath>
                </a14:m>
                <a:endParaRPr lang="zh-CN" altLang="en-US" sz="2400" dirty="0">
                  <a:solidFill>
                    <a:srgbClr val="0070C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35626" y="5570330"/>
                <a:ext cx="8085931" cy="369332"/>
              </a:xfrm>
              <a:prstGeom prst="rect">
                <a:avLst/>
              </a:prstGeom>
              <a:blipFill>
                <a:blip r:embed="rId3"/>
                <a:stretch>
                  <a:fillRect l="-2338" t="-26667"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96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58587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十进制数</a:t>
            </a:r>
            <a:r>
              <a:rPr lang="en-US" altLang="zh-CN" sz="2200" spc="300" dirty="0">
                <a:latin typeface="黑体" panose="02010609060101010101" pitchFamily="49" charset="-122"/>
                <a:ea typeface="黑体" panose="02010609060101010101" pitchFamily="49" charset="-122"/>
              </a:rPr>
              <a:t>8347.25</a:t>
            </a:r>
            <a:r>
              <a:rPr lang="zh-CN" altLang="en-US" sz="2200" spc="300" dirty="0">
                <a:latin typeface="黑体" panose="02010609060101010101" pitchFamily="49" charset="-122"/>
                <a:ea typeface="黑体" panose="02010609060101010101" pitchFamily="49" charset="-122"/>
              </a:rPr>
              <a:t>的权表达式为？</a:t>
            </a:r>
          </a:p>
          <a:p>
            <a:pPr>
              <a:lnSpc>
                <a:spcPct val="200000"/>
              </a:lnSpc>
            </a:pPr>
            <a:endParaRPr lang="zh-CN" altLang="en-US"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十进制数</a:t>
            </a:r>
            <a:r>
              <a:rPr lang="en-US" altLang="zh-CN" sz="2200" spc="300" dirty="0">
                <a:latin typeface="黑体" panose="02010609060101010101" pitchFamily="49" charset="-122"/>
                <a:ea typeface="黑体" panose="02010609060101010101" pitchFamily="49" charset="-122"/>
              </a:rPr>
              <a:t>8347.25</a:t>
            </a:r>
            <a:r>
              <a:rPr lang="zh-CN" altLang="en-US" sz="2200" spc="300" dirty="0">
                <a:latin typeface="黑体" panose="02010609060101010101" pitchFamily="49" charset="-122"/>
                <a:ea typeface="黑体" panose="02010609060101010101" pitchFamily="49" charset="-122"/>
              </a:rPr>
              <a:t>可以表示为：</a:t>
            </a:r>
          </a:p>
          <a:p>
            <a:pPr marL="800100" lvl="1" indent="-342900">
              <a:lnSpc>
                <a:spcPct val="200000"/>
              </a:lnSpc>
              <a:buFont typeface="Wingdings" panose="05000000000000000000" pitchFamily="2" charset="2"/>
              <a:buChar char="Ø"/>
            </a:pPr>
            <a:r>
              <a:rPr lang="en-US" altLang="zh-CN" sz="2000" spc="300" dirty="0">
                <a:latin typeface="黑体" panose="02010609060101010101" pitchFamily="49" charset="-122"/>
                <a:ea typeface="黑体" panose="02010609060101010101" pitchFamily="49" charset="-122"/>
              </a:rPr>
              <a:t>(8347.25)</a:t>
            </a:r>
            <a:r>
              <a:rPr lang="en-US" altLang="zh-CN" sz="2000" spc="300" baseline="-25000" dirty="0">
                <a:latin typeface="黑体" panose="02010609060101010101" pitchFamily="49" charset="-122"/>
                <a:ea typeface="黑体" panose="02010609060101010101" pitchFamily="49" charset="-122"/>
              </a:rPr>
              <a:t>10</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也可用后缀</a:t>
            </a:r>
            <a:r>
              <a:rPr lang="en-US" altLang="zh-CN" sz="2000" spc="300" dirty="0">
                <a:latin typeface="黑体" panose="02010609060101010101" pitchFamily="49" charset="-122"/>
                <a:ea typeface="黑体" panose="02010609060101010101" pitchFamily="49" charset="-122"/>
              </a:rPr>
              <a:t>D</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Decimal</a:t>
            </a:r>
            <a:r>
              <a:rPr lang="zh-CN" altLang="en-US" sz="2000" spc="300" dirty="0">
                <a:latin typeface="黑体" panose="02010609060101010101" pitchFamily="49" charset="-122"/>
                <a:ea typeface="黑体" panose="02010609060101010101" pitchFamily="49" charset="-122"/>
              </a:rPr>
              <a:t>）表示：</a:t>
            </a:r>
            <a:r>
              <a:rPr lang="en-US" altLang="zh-CN" sz="2000" spc="300" dirty="0">
                <a:latin typeface="黑体" panose="02010609060101010101" pitchFamily="49" charset="-122"/>
                <a:ea typeface="黑体" panose="02010609060101010101" pitchFamily="49" charset="-122"/>
              </a:rPr>
              <a:t>8347.25D</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更常见的写法是不加任何表示字符，计算机默认为十进制数，如 </a:t>
            </a:r>
            <a:r>
              <a:rPr lang="en-US" altLang="zh-CN" sz="2000" spc="300" dirty="0">
                <a:latin typeface="黑体" panose="02010609060101010101" pitchFamily="49" charset="-122"/>
                <a:ea typeface="黑体" panose="02010609060101010101" pitchFamily="49" charset="-122"/>
              </a:rPr>
              <a:t>8347.25</a:t>
            </a:r>
            <a:endParaRPr lang="zh-CN" altLang="en-US" sz="20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十进制</a:t>
            </a:r>
          </a:p>
        </p:txBody>
      </p:sp>
      <mc:AlternateContent xmlns:mc="http://schemas.openxmlformats.org/markup-compatibility/2006" xmlns:a14="http://schemas.microsoft.com/office/drawing/2010/main">
        <mc:Choice Requires="a14">
          <p:sp>
            <p:nvSpPr>
              <p:cNvPr id="6" name="文本框 5"/>
              <p:cNvSpPr txBox="1"/>
              <p:nvPr/>
            </p:nvSpPr>
            <p:spPr>
              <a:xfrm>
                <a:off x="735626" y="2135808"/>
                <a:ext cx="82884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rPr>
                        <m:t>8</m:t>
                      </m:r>
                      <m:r>
                        <a:rPr lang="en-US" altLang="zh-CN" sz="2400" i="1" smtClean="0">
                          <a:latin typeface="Cambria Math" panose="02040503050406030204" pitchFamily="18" charset="0"/>
                          <a:ea typeface="Cambria Math" panose="02040503050406030204" pitchFamily="18" charset="0"/>
                        </a:rPr>
                        <m:t>×</m:t>
                      </m:r>
                      <m:sSup>
                        <m:sSupPr>
                          <m:ctrlPr>
                            <a:rPr lang="en-US" altLang="zh-CN" sz="240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1</m:t>
                          </m:r>
                          <m:r>
                            <a:rPr lang="en-US" altLang="zh-CN" sz="2400" i="1" smtClean="0">
                              <a:solidFill>
                                <a:srgbClr val="0070C0"/>
                              </a:solidFill>
                              <a:latin typeface="Cambria Math" panose="02040503050406030204" pitchFamily="18" charset="0"/>
                              <a:ea typeface="Cambria Math" panose="02040503050406030204" pitchFamily="18" charset="0"/>
                            </a:rPr>
                            <m:t>0</m:t>
                          </m:r>
                        </m:e>
                        <m:sup>
                          <m:r>
                            <a:rPr lang="en-US" altLang="zh-CN" sz="2400" i="1">
                              <a:solidFill>
                                <a:srgbClr val="0070C0"/>
                              </a:solidFill>
                              <a:latin typeface="Cambria Math" panose="02040503050406030204" pitchFamily="18" charset="0"/>
                              <a:ea typeface="Cambria Math" panose="02040503050406030204" pitchFamily="18" charset="0"/>
                            </a:rPr>
                            <m:t>3</m:t>
                          </m:r>
                        </m:sup>
                      </m:sSup>
                      <m:r>
                        <a:rPr lang="en-US" altLang="zh-CN" sz="2400" i="1">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7</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10</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oMath>
                  </m:oMathPara>
                </a14:m>
                <a:endParaRPr lang="zh-CN" altLang="en-US" sz="2400" dirty="0">
                  <a:solidFill>
                    <a:srgbClr val="0070C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35626" y="2135808"/>
                <a:ext cx="8288487" cy="369332"/>
              </a:xfrm>
              <a:prstGeom prst="rect">
                <a:avLst/>
              </a:prstGeom>
              <a:blipFill>
                <a:blip r:embed="rId3"/>
                <a:stretch>
                  <a:fillRect l="-368"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342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982" y="0"/>
            <a:ext cx="6880034" cy="6858000"/>
          </a:xfrm>
          <a:prstGeom prst="rect">
            <a:avLst/>
          </a:prstGeom>
        </p:spPr>
      </p:pic>
    </p:spTree>
    <p:extLst>
      <p:ext uri="{BB962C8B-B14F-4D97-AF65-F5344CB8AC3E}">
        <p14:creationId xmlns:p14="http://schemas.microsoft.com/office/powerpoint/2010/main" val="378409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832092"/>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数码为：</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1</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基数为：</a:t>
            </a:r>
            <a:r>
              <a:rPr lang="en-US" altLang="zh-CN" sz="2200" spc="300" dirty="0">
                <a:latin typeface="黑体" panose="02010609060101010101" pitchFamily="49" charset="-122"/>
                <a:ea typeface="黑体" panose="02010609060101010101" pitchFamily="49" charset="-122"/>
              </a:rPr>
              <a:t>2</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表示形式：</a:t>
            </a:r>
            <a:r>
              <a:rPr lang="en-US" altLang="zh-CN" sz="2200" spc="300" dirty="0">
                <a:latin typeface="黑体" panose="02010609060101010101" pitchFamily="49" charset="-122"/>
                <a:ea typeface="黑体" panose="02010609060101010101" pitchFamily="49" charset="-122"/>
              </a:rPr>
              <a:t>B</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Binary</a:t>
            </a:r>
            <a:r>
              <a:rPr lang="zh-CN" altLang="en-US" sz="2200" spc="300" dirty="0">
                <a:latin typeface="黑体" panose="02010609060101010101" pitchFamily="49" charset="-122"/>
                <a:ea typeface="黑体" panose="02010609060101010101" pitchFamily="49" charset="-122"/>
              </a:rPr>
              <a:t>），例如 </a:t>
            </a:r>
            <a:r>
              <a:rPr lang="en-US" altLang="zh-CN" sz="2200" spc="300" dirty="0">
                <a:latin typeface="黑体" panose="02010609060101010101" pitchFamily="49" charset="-122"/>
                <a:ea typeface="黑体" panose="02010609060101010101" pitchFamily="49" charset="-122"/>
              </a:rPr>
              <a:t>1011B </a:t>
            </a:r>
            <a:r>
              <a:rPr lang="zh-CN" altLang="en-US" sz="2200" spc="300" dirty="0">
                <a:latin typeface="黑体" panose="02010609060101010101" pitchFamily="49" charset="-122"/>
                <a:ea typeface="黑体" panose="02010609060101010101" pitchFamily="49" charset="-122"/>
              </a:rPr>
              <a:t>或 </a:t>
            </a:r>
            <a:r>
              <a:rPr lang="en-US" altLang="zh-CN" sz="2200" spc="300" dirty="0">
                <a:latin typeface="黑体" panose="02010609060101010101" pitchFamily="49" charset="-122"/>
                <a:ea typeface="黑体" panose="02010609060101010101" pitchFamily="49" charset="-122"/>
              </a:rPr>
              <a:t>(1011)</a:t>
            </a:r>
            <a:r>
              <a:rPr lang="en-US" altLang="zh-CN" sz="2200" spc="300" baseline="-25000" dirty="0">
                <a:latin typeface="黑体" panose="02010609060101010101" pitchFamily="49" charset="-122"/>
                <a:ea typeface="黑体" panose="02010609060101010101" pitchFamily="49" charset="-122"/>
              </a:rPr>
              <a:t>2</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位权：</a:t>
            </a:r>
            <a:endParaRPr lang="en-US" altLang="zh-CN" sz="2200" spc="300" baseline="300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a:p>
            <a:pPr>
              <a:lnSpc>
                <a:spcPct val="200000"/>
              </a:lnSpc>
            </a:pP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二进制数</a:t>
            </a:r>
            <a:r>
              <a:rPr lang="en-US" altLang="zh-CN" sz="2200" spc="300" dirty="0">
                <a:latin typeface="黑体" panose="02010609060101010101" pitchFamily="49" charset="-122"/>
                <a:ea typeface="黑体" panose="02010609060101010101" pitchFamily="49" charset="-122"/>
              </a:rPr>
              <a:t>1010.01</a:t>
            </a:r>
            <a:r>
              <a:rPr lang="zh-CN" altLang="en-US" sz="2200" spc="300" dirty="0">
                <a:latin typeface="黑体" panose="02010609060101010101" pitchFamily="49" charset="-122"/>
                <a:ea typeface="黑体" panose="02010609060101010101" pitchFamily="49" charset="-122"/>
              </a:rPr>
              <a:t>的权表达式：</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a:t>
            </a:r>
          </a:p>
        </p:txBody>
      </p:sp>
      <p:graphicFrame>
        <p:nvGraphicFramePr>
          <p:cNvPr id="5" name="表格 4"/>
          <p:cNvGraphicFramePr>
            <a:graphicFrameLocks noGrp="1"/>
          </p:cNvGraphicFramePr>
          <p:nvPr>
            <p:extLst>
              <p:ext uri="{D42A27DB-BD31-4B8C-83A1-F6EECF244321}">
                <p14:modId xmlns:p14="http://schemas.microsoft.com/office/powerpoint/2010/main" val="4151322497"/>
              </p:ext>
            </p:extLst>
          </p:nvPr>
        </p:nvGraphicFramePr>
        <p:xfrm>
          <a:off x="1089646" y="4038356"/>
          <a:ext cx="7403772" cy="944880"/>
        </p:xfrm>
        <a:graphic>
          <a:graphicData uri="http://schemas.openxmlformats.org/drawingml/2006/table">
            <a:tbl>
              <a:tblPr firstRow="1" bandRow="1">
                <a:tableStyleId>{2D5ABB26-0587-4C30-8999-92F81FD0307C}</a:tableStyleId>
              </a:tblPr>
              <a:tblGrid>
                <a:gridCol w="616981">
                  <a:extLst>
                    <a:ext uri="{9D8B030D-6E8A-4147-A177-3AD203B41FA5}">
                      <a16:colId xmlns:a16="http://schemas.microsoft.com/office/drawing/2014/main" val="3789209086"/>
                    </a:ext>
                  </a:extLst>
                </a:gridCol>
                <a:gridCol w="616981">
                  <a:extLst>
                    <a:ext uri="{9D8B030D-6E8A-4147-A177-3AD203B41FA5}">
                      <a16:colId xmlns:a16="http://schemas.microsoft.com/office/drawing/2014/main" val="3528518908"/>
                    </a:ext>
                  </a:extLst>
                </a:gridCol>
                <a:gridCol w="616981">
                  <a:extLst>
                    <a:ext uri="{9D8B030D-6E8A-4147-A177-3AD203B41FA5}">
                      <a16:colId xmlns:a16="http://schemas.microsoft.com/office/drawing/2014/main" val="1674936546"/>
                    </a:ext>
                  </a:extLst>
                </a:gridCol>
                <a:gridCol w="616981">
                  <a:extLst>
                    <a:ext uri="{9D8B030D-6E8A-4147-A177-3AD203B41FA5}">
                      <a16:colId xmlns:a16="http://schemas.microsoft.com/office/drawing/2014/main" val="3099460789"/>
                    </a:ext>
                  </a:extLst>
                </a:gridCol>
                <a:gridCol w="616981">
                  <a:extLst>
                    <a:ext uri="{9D8B030D-6E8A-4147-A177-3AD203B41FA5}">
                      <a16:colId xmlns:a16="http://schemas.microsoft.com/office/drawing/2014/main" val="1661834860"/>
                    </a:ext>
                  </a:extLst>
                </a:gridCol>
                <a:gridCol w="616981">
                  <a:extLst>
                    <a:ext uri="{9D8B030D-6E8A-4147-A177-3AD203B41FA5}">
                      <a16:colId xmlns:a16="http://schemas.microsoft.com/office/drawing/2014/main" val="125520856"/>
                    </a:ext>
                  </a:extLst>
                </a:gridCol>
                <a:gridCol w="616981">
                  <a:extLst>
                    <a:ext uri="{9D8B030D-6E8A-4147-A177-3AD203B41FA5}">
                      <a16:colId xmlns:a16="http://schemas.microsoft.com/office/drawing/2014/main" val="156208786"/>
                    </a:ext>
                  </a:extLst>
                </a:gridCol>
                <a:gridCol w="350926">
                  <a:extLst>
                    <a:ext uri="{9D8B030D-6E8A-4147-A177-3AD203B41FA5}">
                      <a16:colId xmlns:a16="http://schemas.microsoft.com/office/drawing/2014/main" val="4181236938"/>
                    </a:ext>
                  </a:extLst>
                </a:gridCol>
                <a:gridCol w="672121">
                  <a:extLst>
                    <a:ext uri="{9D8B030D-6E8A-4147-A177-3AD203B41FA5}">
                      <a16:colId xmlns:a16="http://schemas.microsoft.com/office/drawing/2014/main" val="47843017"/>
                    </a:ext>
                  </a:extLst>
                </a:gridCol>
                <a:gridCol w="812211">
                  <a:extLst>
                    <a:ext uri="{9D8B030D-6E8A-4147-A177-3AD203B41FA5}">
                      <a16:colId xmlns:a16="http://schemas.microsoft.com/office/drawing/2014/main" val="3736434686"/>
                    </a:ext>
                  </a:extLst>
                </a:gridCol>
                <a:gridCol w="888697">
                  <a:extLst>
                    <a:ext uri="{9D8B030D-6E8A-4147-A177-3AD203B41FA5}">
                      <a16:colId xmlns:a16="http://schemas.microsoft.com/office/drawing/2014/main" val="1879366801"/>
                    </a:ext>
                  </a:extLst>
                </a:gridCol>
                <a:gridCol w="360950">
                  <a:extLst>
                    <a:ext uri="{9D8B030D-6E8A-4147-A177-3AD203B41FA5}">
                      <a16:colId xmlns:a16="http://schemas.microsoft.com/office/drawing/2014/main" val="2820402033"/>
                    </a:ext>
                  </a:extLst>
                </a:gridCol>
              </a:tblGrid>
              <a:tr h="236591">
                <a:tc>
                  <a:txBody>
                    <a:bodyPr/>
                    <a:lstStyle/>
                    <a:p>
                      <a:r>
                        <a:rPr lang="en-US" altLang="zh-CN" sz="2000" kern="1200" dirty="0"/>
                        <a:t>…</a:t>
                      </a:r>
                      <a:endParaRPr lang="zh-CN" altLang="en-US" sz="2000" b="0" kern="1200" dirty="0">
                        <a:solidFill>
                          <a:schemeClr val="tx1"/>
                        </a:solidFill>
                        <a:latin typeface="+mj-ea"/>
                        <a:ea typeface="+mj-ea"/>
                        <a:cs typeface="+mn-cs"/>
                      </a:endParaRPr>
                    </a:p>
                  </a:txBody>
                  <a:tcPr/>
                </a:tc>
                <a:tc>
                  <a:txBody>
                    <a:bodyPr/>
                    <a:lstStyle/>
                    <a:p>
                      <a:r>
                        <a:rPr lang="en-US" altLang="zh-CN" sz="2800" baseline="0" dirty="0"/>
                        <a:t>2</a:t>
                      </a:r>
                      <a:r>
                        <a:rPr lang="en-US" altLang="zh-CN" sz="2800" baseline="30000" dirty="0"/>
                        <a:t>5</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4</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3</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2</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1</a:t>
                      </a:r>
                      <a:endParaRPr lang="zh-CN" altLang="en-US" sz="2800" b="0" baseline="30000" dirty="0">
                        <a:solidFill>
                          <a:schemeClr val="tx1"/>
                        </a:solidFill>
                        <a:latin typeface="+mj-ea"/>
                        <a:ea typeface="+mj-ea"/>
                      </a:endParaRPr>
                    </a:p>
                  </a:txBody>
                  <a:tcPr/>
                </a:tc>
                <a:tc>
                  <a:txBody>
                    <a:bodyPr/>
                    <a:lstStyle/>
                    <a:p>
                      <a:r>
                        <a:rPr lang="en-US" altLang="zh-CN" sz="2800" dirty="0"/>
                        <a:t>2</a:t>
                      </a:r>
                      <a:r>
                        <a:rPr lang="en-US" altLang="zh-CN" sz="2800" baseline="30000" dirty="0"/>
                        <a:t>0</a:t>
                      </a:r>
                      <a:endParaRPr lang="zh-CN" altLang="en-US" sz="2800" b="0" baseline="30000" dirty="0">
                        <a:solidFill>
                          <a:schemeClr val="tx1"/>
                        </a:solidFill>
                        <a:latin typeface="+mj-ea"/>
                        <a:ea typeface="+mj-ea"/>
                      </a:endParaRPr>
                    </a:p>
                  </a:txBody>
                  <a:tcPr/>
                </a:tc>
                <a:tc>
                  <a:txBody>
                    <a:bodyPr/>
                    <a:lstStyle/>
                    <a:p>
                      <a:r>
                        <a:rPr lang="en-US" altLang="zh-CN" sz="2800" dirty="0"/>
                        <a:t>.</a:t>
                      </a:r>
                      <a:endParaRPr lang="zh-CN" altLang="en-US" sz="2800" b="0" dirty="0">
                        <a:solidFill>
                          <a:schemeClr val="tx1"/>
                        </a:solidFill>
                        <a:latin typeface="+mj-ea"/>
                        <a:ea typeface="+mj-ea"/>
                      </a:endParaRPr>
                    </a:p>
                  </a:txBody>
                  <a:tcPr/>
                </a:tc>
                <a:tc>
                  <a:txBody>
                    <a:bodyPr/>
                    <a:lstStyle/>
                    <a:p>
                      <a:r>
                        <a:rPr lang="en-US" altLang="zh-CN" sz="2800" baseline="0" dirty="0"/>
                        <a:t>2</a:t>
                      </a:r>
                      <a:r>
                        <a:rPr lang="en-US" altLang="zh-CN" sz="2800" baseline="30000" dirty="0"/>
                        <a:t>-1</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-2</a:t>
                      </a:r>
                      <a:endParaRPr lang="zh-CN" altLang="en-US" sz="2800" b="0" baseline="30000" dirty="0">
                        <a:solidFill>
                          <a:schemeClr val="tx1"/>
                        </a:solidFill>
                        <a:latin typeface="+mj-ea"/>
                        <a:ea typeface="+mj-ea"/>
                      </a:endParaRPr>
                    </a:p>
                  </a:txBody>
                  <a:tcPr/>
                </a:tc>
                <a:tc>
                  <a:txBody>
                    <a:bodyPr/>
                    <a:lstStyle/>
                    <a:p>
                      <a:r>
                        <a:rPr lang="en-US" altLang="zh-CN" sz="2800" baseline="0" dirty="0"/>
                        <a:t>2</a:t>
                      </a:r>
                      <a:r>
                        <a:rPr lang="en-US" altLang="zh-CN" sz="2800" baseline="30000" dirty="0"/>
                        <a:t>-3</a:t>
                      </a:r>
                      <a:endParaRPr lang="zh-CN" altLang="en-US" sz="2800" b="0" baseline="30000" dirty="0">
                        <a:solidFill>
                          <a:schemeClr val="tx1"/>
                        </a:solidFill>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t>…</a:t>
                      </a:r>
                      <a:endParaRPr lang="zh-CN" altLang="en-US" sz="2000" b="0" kern="1200" dirty="0">
                        <a:solidFill>
                          <a:schemeClr val="tx1"/>
                        </a:solidFill>
                        <a:latin typeface="+mj-ea"/>
                        <a:ea typeface="+mj-ea"/>
                        <a:cs typeface="+mn-cs"/>
                      </a:endParaRPr>
                    </a:p>
                  </a:txBody>
                  <a:tcPr/>
                </a:tc>
                <a:extLst>
                  <a:ext uri="{0D108BD9-81ED-4DB2-BD59-A6C34878D82A}">
                    <a16:rowId xmlns:a16="http://schemas.microsoft.com/office/drawing/2014/main" val="4035268434"/>
                  </a:ext>
                </a:extLst>
              </a:tr>
              <a:tr h="236591">
                <a:tc>
                  <a:txBody>
                    <a:bodyPr/>
                    <a:lstStyle/>
                    <a:p>
                      <a:r>
                        <a:rPr lang="en-US" altLang="zh-CN" sz="2000" dirty="0"/>
                        <a:t>…</a:t>
                      </a:r>
                      <a:endParaRPr lang="zh-CN" altLang="en-US" sz="2000" dirty="0">
                        <a:solidFill>
                          <a:schemeClr val="tx1"/>
                        </a:solidFill>
                        <a:latin typeface="+mj-ea"/>
                        <a:ea typeface="+mj-ea"/>
                      </a:endParaRPr>
                    </a:p>
                  </a:txBody>
                  <a:tcPr/>
                </a:tc>
                <a:tc>
                  <a:txBody>
                    <a:bodyPr/>
                    <a:lstStyle/>
                    <a:p>
                      <a:r>
                        <a:rPr lang="en-US" altLang="zh-CN" sz="2200" dirty="0"/>
                        <a:t>32</a:t>
                      </a:r>
                      <a:endParaRPr lang="zh-CN" altLang="en-US" sz="2200" dirty="0">
                        <a:solidFill>
                          <a:schemeClr val="tx1"/>
                        </a:solidFill>
                        <a:latin typeface="+mj-ea"/>
                        <a:ea typeface="+mj-ea"/>
                      </a:endParaRPr>
                    </a:p>
                  </a:txBody>
                  <a:tcPr/>
                </a:tc>
                <a:tc>
                  <a:txBody>
                    <a:bodyPr/>
                    <a:lstStyle/>
                    <a:p>
                      <a:r>
                        <a:rPr lang="en-US" altLang="zh-CN" sz="2200" dirty="0"/>
                        <a:t>16</a:t>
                      </a:r>
                      <a:endParaRPr lang="zh-CN" altLang="en-US" sz="2200" dirty="0">
                        <a:solidFill>
                          <a:schemeClr val="tx1"/>
                        </a:solidFill>
                        <a:latin typeface="+mj-ea"/>
                        <a:ea typeface="+mj-ea"/>
                      </a:endParaRPr>
                    </a:p>
                  </a:txBody>
                  <a:tcPr/>
                </a:tc>
                <a:tc>
                  <a:txBody>
                    <a:bodyPr/>
                    <a:lstStyle/>
                    <a:p>
                      <a:r>
                        <a:rPr lang="en-US" altLang="zh-CN" sz="2200" dirty="0"/>
                        <a:t>8</a:t>
                      </a:r>
                      <a:endParaRPr lang="zh-CN" altLang="en-US" sz="2200" dirty="0">
                        <a:solidFill>
                          <a:schemeClr val="tx1"/>
                        </a:solidFill>
                        <a:latin typeface="+mj-ea"/>
                        <a:ea typeface="+mj-ea"/>
                      </a:endParaRPr>
                    </a:p>
                  </a:txBody>
                  <a:tcPr/>
                </a:tc>
                <a:tc>
                  <a:txBody>
                    <a:bodyPr/>
                    <a:lstStyle/>
                    <a:p>
                      <a:r>
                        <a:rPr lang="en-US" altLang="zh-CN" sz="2200" dirty="0"/>
                        <a:t>4</a:t>
                      </a:r>
                      <a:endParaRPr lang="zh-CN" altLang="en-US" sz="2200" dirty="0">
                        <a:solidFill>
                          <a:schemeClr val="tx1"/>
                        </a:solidFill>
                        <a:latin typeface="+mj-ea"/>
                        <a:ea typeface="+mj-ea"/>
                      </a:endParaRPr>
                    </a:p>
                  </a:txBody>
                  <a:tcPr/>
                </a:tc>
                <a:tc>
                  <a:txBody>
                    <a:bodyPr/>
                    <a:lstStyle/>
                    <a:p>
                      <a:r>
                        <a:rPr lang="en-US" altLang="zh-CN" sz="2200" dirty="0"/>
                        <a:t>2</a:t>
                      </a:r>
                      <a:endParaRPr lang="zh-CN" altLang="en-US" sz="2200" dirty="0">
                        <a:solidFill>
                          <a:schemeClr val="tx1"/>
                        </a:solidFill>
                        <a:latin typeface="+mj-ea"/>
                        <a:ea typeface="+mj-ea"/>
                      </a:endParaRPr>
                    </a:p>
                  </a:txBody>
                  <a:tcPr/>
                </a:tc>
                <a:tc>
                  <a:txBody>
                    <a:bodyPr/>
                    <a:lstStyle/>
                    <a:p>
                      <a:r>
                        <a:rPr lang="en-US" altLang="zh-CN" sz="2200" dirty="0"/>
                        <a:t>1</a:t>
                      </a:r>
                      <a:endParaRPr lang="zh-CN" altLang="en-US" sz="2200" dirty="0">
                        <a:solidFill>
                          <a:schemeClr val="tx1"/>
                        </a:solidFill>
                        <a:latin typeface="+mj-ea"/>
                        <a:ea typeface="+mj-ea"/>
                      </a:endParaRPr>
                    </a:p>
                  </a:txBody>
                  <a:tcPr/>
                </a:tc>
                <a:tc>
                  <a:txBody>
                    <a:bodyPr/>
                    <a:lstStyle/>
                    <a:p>
                      <a:r>
                        <a:rPr lang="en-US" altLang="zh-CN" sz="2200" dirty="0"/>
                        <a:t>.</a:t>
                      </a:r>
                      <a:endParaRPr lang="zh-CN" altLang="en-US" sz="2200" dirty="0">
                        <a:solidFill>
                          <a:schemeClr val="tx1"/>
                        </a:solidFill>
                        <a:latin typeface="+mj-ea"/>
                        <a:ea typeface="+mj-ea"/>
                      </a:endParaRPr>
                    </a:p>
                  </a:txBody>
                  <a:tcPr/>
                </a:tc>
                <a:tc>
                  <a:txBody>
                    <a:bodyPr/>
                    <a:lstStyle/>
                    <a:p>
                      <a:r>
                        <a:rPr lang="en-US" altLang="zh-CN" sz="2200" dirty="0"/>
                        <a:t>0.5</a:t>
                      </a:r>
                      <a:endParaRPr lang="zh-CN" altLang="en-US" sz="2200" dirty="0">
                        <a:solidFill>
                          <a:schemeClr val="tx1"/>
                        </a:solidFill>
                        <a:latin typeface="+mj-ea"/>
                        <a:ea typeface="+mj-ea"/>
                      </a:endParaRPr>
                    </a:p>
                  </a:txBody>
                  <a:tcPr/>
                </a:tc>
                <a:tc>
                  <a:txBody>
                    <a:bodyPr/>
                    <a:lstStyle/>
                    <a:p>
                      <a:r>
                        <a:rPr lang="en-US" altLang="zh-CN" sz="2200" dirty="0"/>
                        <a:t>0.25</a:t>
                      </a:r>
                      <a:endParaRPr lang="zh-CN" altLang="en-US" sz="2200" dirty="0">
                        <a:solidFill>
                          <a:schemeClr val="tx1"/>
                        </a:solidFill>
                        <a:latin typeface="+mj-ea"/>
                        <a:ea typeface="+mj-ea"/>
                      </a:endParaRPr>
                    </a:p>
                  </a:txBody>
                  <a:tcPr/>
                </a:tc>
                <a:tc>
                  <a:txBody>
                    <a:bodyPr/>
                    <a:lstStyle/>
                    <a:p>
                      <a:r>
                        <a:rPr lang="en-US" altLang="zh-CN" sz="2200" dirty="0"/>
                        <a:t>0.125</a:t>
                      </a:r>
                      <a:endParaRPr lang="zh-CN" altLang="en-US" sz="2200" dirty="0">
                        <a:solidFill>
                          <a:schemeClr val="tx1"/>
                        </a:solidFill>
                        <a:latin typeface="+mj-ea"/>
                        <a:ea typeface="+mj-ea"/>
                      </a:endParaRPr>
                    </a:p>
                  </a:txBody>
                  <a:tcPr/>
                </a:tc>
                <a:tc>
                  <a:txBody>
                    <a:bodyPr/>
                    <a:lstStyle/>
                    <a:p>
                      <a:r>
                        <a:rPr lang="en-US" altLang="zh-CN" sz="2000" dirty="0"/>
                        <a:t>…</a:t>
                      </a:r>
                      <a:endParaRPr lang="zh-CN" altLang="en-US" sz="2000" dirty="0">
                        <a:solidFill>
                          <a:schemeClr val="tx1"/>
                        </a:solidFill>
                        <a:latin typeface="+mj-ea"/>
                        <a:ea typeface="+mj-ea"/>
                      </a:endParaRPr>
                    </a:p>
                  </a:txBody>
                  <a:tcPr/>
                </a:tc>
                <a:extLst>
                  <a:ext uri="{0D108BD9-81ED-4DB2-BD59-A6C34878D82A}">
                    <a16:rowId xmlns:a16="http://schemas.microsoft.com/office/drawing/2014/main" val="726964419"/>
                  </a:ext>
                </a:extLst>
              </a:tr>
            </a:tbl>
          </a:graphicData>
        </a:graphic>
      </p:graphicFrame>
      <mc:AlternateContent xmlns:mc="http://schemas.openxmlformats.org/markup-compatibility/2006" xmlns:a14="http://schemas.microsoft.com/office/drawing/2010/main">
        <mc:Choice Requires="a14">
          <p:sp>
            <p:nvSpPr>
              <p:cNvPr id="7" name="文本框 6"/>
              <p:cNvSpPr txBox="1"/>
              <p:nvPr/>
            </p:nvSpPr>
            <p:spPr>
              <a:xfrm>
                <a:off x="1089646" y="6111140"/>
                <a:ext cx="5977919" cy="369332"/>
              </a:xfrm>
              <a:prstGeom prst="rect">
                <a:avLst/>
              </a:prstGeom>
              <a:noFill/>
            </p:spPr>
            <p:txBody>
              <a:bodyPr wrap="none" lIns="0" tIns="0" rIns="0" bIns="0" rtlCol="0">
                <a:spAutoFit/>
              </a:bodyPr>
              <a:lstStyle/>
              <a:p>
                <a:r>
                  <a:rPr lang="en-US" altLang="zh-CN" sz="2400" dirty="0"/>
                  <a:t>1010.01B</a:t>
                </a:r>
                <a14:m>
                  <m:oMath xmlns:m="http://schemas.openxmlformats.org/officeDocument/2006/math">
                    <m:r>
                      <a:rPr lang="en-US" altLang="zh-CN" sz="2400" b="0" i="0" smtClean="0">
                        <a:latin typeface="Cambria Math" panose="02040503050406030204" pitchFamily="18" charset="0"/>
                      </a:rPr>
                      <m:t> </m:t>
                    </m:r>
                    <m:r>
                      <a:rPr lang="en-US" altLang="zh-CN" sz="2400" i="1" smtClean="0">
                        <a:latin typeface="Cambria Math" panose="02040503050406030204" pitchFamily="18" charset="0"/>
                      </a:rPr>
                      <m:t>=</m:t>
                    </m:r>
                    <m:r>
                      <a:rPr lang="en-US" altLang="zh-CN" sz="2400" i="1" smtClean="0">
                        <a:solidFill>
                          <a:srgbClr val="FF0000"/>
                        </a:solidFill>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3</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r>
                      <a:rPr lang="en-US" altLang="zh-CN" sz="2400" i="1">
                        <a:solidFill>
                          <a:srgbClr val="0070C0"/>
                        </a:solidFill>
                        <a:latin typeface="Cambria Math" panose="02040503050406030204" pitchFamily="18" charset="0"/>
                        <a:ea typeface="Cambria Math" panose="02040503050406030204" pitchFamily="18" charset="0"/>
                      </a:rPr>
                      <m:t>=</m:t>
                    </m:r>
                  </m:oMath>
                </a14:m>
                <a:r>
                  <a:rPr lang="en-US" altLang="zh-CN" sz="2400" dirty="0"/>
                  <a:t>10.25</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089646" y="6111140"/>
                <a:ext cx="5977919" cy="369332"/>
              </a:xfrm>
              <a:prstGeom prst="rect">
                <a:avLst/>
              </a:prstGeom>
              <a:blipFill>
                <a:blip r:embed="rId3"/>
                <a:stretch>
                  <a:fillRect l="-3163" t="-24590" r="-1939" b="-49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84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二进制加法</a:t>
            </a:r>
          </a:p>
        </p:txBody>
      </p:sp>
      <p:sp>
        <p:nvSpPr>
          <p:cNvPr id="9" name="矩形 8"/>
          <p:cNvSpPr/>
          <p:nvPr/>
        </p:nvSpPr>
        <p:spPr>
          <a:xfrm>
            <a:off x="735625" y="2723561"/>
            <a:ext cx="8111812" cy="647806"/>
          </a:xfrm>
          <a:prstGeom prst="rect">
            <a:avLst/>
          </a:prstGeom>
        </p:spPr>
        <p:txBody>
          <a:bodyPr wrap="square">
            <a:spAutoFit/>
          </a:bodyPr>
          <a:lstStyle/>
          <a:p>
            <a:pPr>
              <a:lnSpc>
                <a:spcPct val="200000"/>
              </a:lnSpc>
            </a:pPr>
            <a:r>
              <a:rPr lang="zh-CN" altLang="en-US" sz="2200" spc="300" dirty="0">
                <a:latin typeface="黑体" panose="02010609060101010101" pitchFamily="49" charset="-122"/>
                <a:ea typeface="黑体" panose="02010609060101010101" pitchFamily="49" charset="-122"/>
              </a:rPr>
              <a:t>多位数二进制相加，考虑进位采用“逢</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进</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的方式</a:t>
            </a:r>
          </a:p>
        </p:txBody>
      </p:sp>
      <p:graphicFrame>
        <p:nvGraphicFramePr>
          <p:cNvPr id="7" name="表格 6"/>
          <p:cNvGraphicFramePr>
            <a:graphicFrameLocks noGrp="1"/>
          </p:cNvGraphicFramePr>
          <p:nvPr>
            <p:extLst>
              <p:ext uri="{D42A27DB-BD31-4B8C-83A1-F6EECF244321}">
                <p14:modId xmlns:p14="http://schemas.microsoft.com/office/powerpoint/2010/main" val="2680092298"/>
              </p:ext>
            </p:extLst>
          </p:nvPr>
        </p:nvGraphicFramePr>
        <p:xfrm>
          <a:off x="735625" y="1696200"/>
          <a:ext cx="8111812" cy="426720"/>
        </p:xfrm>
        <a:graphic>
          <a:graphicData uri="http://schemas.openxmlformats.org/drawingml/2006/table">
            <a:tbl>
              <a:tblPr firstRow="1" bandRow="1">
                <a:tableStyleId>{5C22544A-7EE6-4342-B048-85BDC9FD1C3A}</a:tableStyleId>
              </a:tblPr>
              <a:tblGrid>
                <a:gridCol w="1834518">
                  <a:extLst>
                    <a:ext uri="{9D8B030D-6E8A-4147-A177-3AD203B41FA5}">
                      <a16:colId xmlns:a16="http://schemas.microsoft.com/office/drawing/2014/main" val="533516163"/>
                    </a:ext>
                  </a:extLst>
                </a:gridCol>
                <a:gridCol w="1834518">
                  <a:extLst>
                    <a:ext uri="{9D8B030D-6E8A-4147-A177-3AD203B41FA5}">
                      <a16:colId xmlns:a16="http://schemas.microsoft.com/office/drawing/2014/main" val="3220190841"/>
                    </a:ext>
                  </a:extLst>
                </a:gridCol>
                <a:gridCol w="1834518">
                  <a:extLst>
                    <a:ext uri="{9D8B030D-6E8A-4147-A177-3AD203B41FA5}">
                      <a16:colId xmlns:a16="http://schemas.microsoft.com/office/drawing/2014/main" val="2114586888"/>
                    </a:ext>
                  </a:extLst>
                </a:gridCol>
                <a:gridCol w="2608258">
                  <a:extLst>
                    <a:ext uri="{9D8B030D-6E8A-4147-A177-3AD203B41FA5}">
                      <a16:colId xmlns:a16="http://schemas.microsoft.com/office/drawing/2014/main" val="2124729394"/>
                    </a:ext>
                  </a:extLst>
                </a:gridCol>
              </a:tblGrid>
              <a:tr h="370840">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+ 0 = 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+ 1 = 1</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+ 0 = 1</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+ 1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56355"/>
                  </a:ext>
                </a:extLst>
              </a:tr>
            </a:tbl>
          </a:graphicData>
        </a:graphic>
      </p:graphicFrame>
      <p:sp>
        <p:nvSpPr>
          <p:cNvPr id="3" name="矩形 2"/>
          <p:cNvSpPr/>
          <p:nvPr/>
        </p:nvSpPr>
        <p:spPr>
          <a:xfrm>
            <a:off x="6818781" y="2178132"/>
            <a:ext cx="133882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（有进位）</a:t>
            </a:r>
            <a:endParaRPr lang="zh-CN" altLang="en-US" dirty="0"/>
          </a:p>
        </p:txBody>
      </p:sp>
      <p:pic>
        <p:nvPicPr>
          <p:cNvPr id="12" name="图片 11"/>
          <p:cNvPicPr>
            <a:picLocks noChangeAspect="1"/>
          </p:cNvPicPr>
          <p:nvPr/>
        </p:nvPicPr>
        <p:blipFill>
          <a:blip r:embed="rId3"/>
          <a:stretch>
            <a:fillRect/>
          </a:stretch>
        </p:blipFill>
        <p:spPr>
          <a:xfrm>
            <a:off x="1219656" y="3547465"/>
            <a:ext cx="7143750" cy="2981325"/>
          </a:xfrm>
          <a:prstGeom prst="rect">
            <a:avLst/>
          </a:prstGeom>
        </p:spPr>
      </p:pic>
    </p:spTree>
    <p:extLst>
      <p:ext uri="{BB962C8B-B14F-4D97-AF65-F5344CB8AC3E}">
        <p14:creationId xmlns:p14="http://schemas.microsoft.com/office/powerpoint/2010/main" val="7568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二进制减法</a:t>
            </a:r>
          </a:p>
        </p:txBody>
      </p:sp>
      <p:graphicFrame>
        <p:nvGraphicFramePr>
          <p:cNvPr id="7" name="表格 6"/>
          <p:cNvGraphicFramePr>
            <a:graphicFrameLocks noGrp="1"/>
          </p:cNvGraphicFramePr>
          <p:nvPr>
            <p:extLst/>
          </p:nvPr>
        </p:nvGraphicFramePr>
        <p:xfrm>
          <a:off x="735625" y="1696200"/>
          <a:ext cx="8111812" cy="426720"/>
        </p:xfrm>
        <a:graphic>
          <a:graphicData uri="http://schemas.openxmlformats.org/drawingml/2006/table">
            <a:tbl>
              <a:tblPr firstRow="1" bandRow="1">
                <a:tableStyleId>{5C22544A-7EE6-4342-B048-85BDC9FD1C3A}</a:tableStyleId>
              </a:tblPr>
              <a:tblGrid>
                <a:gridCol w="1834518">
                  <a:extLst>
                    <a:ext uri="{9D8B030D-6E8A-4147-A177-3AD203B41FA5}">
                      <a16:colId xmlns:a16="http://schemas.microsoft.com/office/drawing/2014/main" val="533516163"/>
                    </a:ext>
                  </a:extLst>
                </a:gridCol>
                <a:gridCol w="1834518">
                  <a:extLst>
                    <a:ext uri="{9D8B030D-6E8A-4147-A177-3AD203B41FA5}">
                      <a16:colId xmlns:a16="http://schemas.microsoft.com/office/drawing/2014/main" val="3220190841"/>
                    </a:ext>
                  </a:extLst>
                </a:gridCol>
                <a:gridCol w="1834518">
                  <a:extLst>
                    <a:ext uri="{9D8B030D-6E8A-4147-A177-3AD203B41FA5}">
                      <a16:colId xmlns:a16="http://schemas.microsoft.com/office/drawing/2014/main" val="2114586888"/>
                    </a:ext>
                  </a:extLst>
                </a:gridCol>
                <a:gridCol w="2608258">
                  <a:extLst>
                    <a:ext uri="{9D8B030D-6E8A-4147-A177-3AD203B41FA5}">
                      <a16:colId xmlns:a16="http://schemas.microsoft.com/office/drawing/2014/main" val="2124729394"/>
                    </a:ext>
                  </a:extLst>
                </a:gridCol>
              </a:tblGrid>
              <a:tr h="370840">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0 - 0 = 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1 - 0 = 1</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1 - 1 = 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0 - 1 =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56355"/>
                  </a:ext>
                </a:extLst>
              </a:tr>
            </a:tbl>
          </a:graphicData>
        </a:graphic>
      </p:graphicFrame>
      <p:sp>
        <p:nvSpPr>
          <p:cNvPr id="3" name="矩形 2"/>
          <p:cNvSpPr/>
          <p:nvPr/>
        </p:nvSpPr>
        <p:spPr>
          <a:xfrm>
            <a:off x="6818781" y="2178132"/>
            <a:ext cx="1569660"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（借一当二）</a:t>
            </a:r>
            <a:endParaRPr lang="zh-CN" altLang="en-US" dirty="0"/>
          </a:p>
        </p:txBody>
      </p:sp>
      <p:pic>
        <p:nvPicPr>
          <p:cNvPr id="4" name="图片 3"/>
          <p:cNvPicPr>
            <a:picLocks noChangeAspect="1"/>
          </p:cNvPicPr>
          <p:nvPr/>
        </p:nvPicPr>
        <p:blipFill>
          <a:blip r:embed="rId3"/>
          <a:stretch>
            <a:fillRect/>
          </a:stretch>
        </p:blipFill>
        <p:spPr>
          <a:xfrm>
            <a:off x="1088252" y="2839660"/>
            <a:ext cx="7143750" cy="2981325"/>
          </a:xfrm>
          <a:prstGeom prst="rect">
            <a:avLst/>
          </a:prstGeom>
        </p:spPr>
      </p:pic>
      <p:sp>
        <p:nvSpPr>
          <p:cNvPr id="5" name="文本框 4">
            <a:extLst>
              <a:ext uri="{FF2B5EF4-FFF2-40B4-BE49-F238E27FC236}">
                <a16:creationId xmlns:a16="http://schemas.microsoft.com/office/drawing/2014/main" id="{9A8A5467-DED5-4E34-93A4-41475B898A7C}"/>
              </a:ext>
            </a:extLst>
          </p:cNvPr>
          <p:cNvSpPr txBox="1"/>
          <p:nvPr/>
        </p:nvSpPr>
        <p:spPr>
          <a:xfrm>
            <a:off x="6100763" y="4401758"/>
            <a:ext cx="252413" cy="184666"/>
          </a:xfrm>
          <a:prstGeom prst="rect">
            <a:avLst/>
          </a:prstGeom>
          <a:solidFill>
            <a:schemeClr val="bg1"/>
          </a:solidFill>
        </p:spPr>
        <p:txBody>
          <a:bodyPr wrap="square" lIns="0" tIns="0" rIns="0" bIns="0" rtlCol="0">
            <a:spAutoFit/>
          </a:bodyPr>
          <a:lstStyle/>
          <a:p>
            <a:pPr algn="r"/>
            <a:r>
              <a:rPr lang="en-US" altLang="zh-CN" sz="1200" dirty="0">
                <a:solidFill>
                  <a:schemeClr val="tx1">
                    <a:lumMod val="50000"/>
                    <a:lumOff val="50000"/>
                  </a:schemeClr>
                </a:solidFill>
              </a:rPr>
              <a:t>1</a:t>
            </a:r>
            <a:endParaRPr lang="zh-CN" altLang="en-US" sz="1200" dirty="0">
              <a:solidFill>
                <a:schemeClr val="tx1">
                  <a:lumMod val="50000"/>
                  <a:lumOff val="50000"/>
                </a:schemeClr>
              </a:solidFill>
            </a:endParaRPr>
          </a:p>
        </p:txBody>
      </p:sp>
    </p:spTree>
    <p:extLst>
      <p:ext uri="{BB962C8B-B14F-4D97-AF65-F5344CB8AC3E}">
        <p14:creationId xmlns:p14="http://schemas.microsoft.com/office/powerpoint/2010/main" val="54484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二进制乘法</a:t>
            </a:r>
          </a:p>
        </p:txBody>
      </p:sp>
      <p:graphicFrame>
        <p:nvGraphicFramePr>
          <p:cNvPr id="7" name="表格 6"/>
          <p:cNvGraphicFramePr>
            <a:graphicFrameLocks noGrp="1"/>
          </p:cNvGraphicFramePr>
          <p:nvPr>
            <p:extLst>
              <p:ext uri="{D42A27DB-BD31-4B8C-83A1-F6EECF244321}">
                <p14:modId xmlns:p14="http://schemas.microsoft.com/office/powerpoint/2010/main" val="2724242225"/>
              </p:ext>
            </p:extLst>
          </p:nvPr>
        </p:nvGraphicFramePr>
        <p:xfrm>
          <a:off x="735625" y="1696200"/>
          <a:ext cx="8111812" cy="426720"/>
        </p:xfrm>
        <a:graphic>
          <a:graphicData uri="http://schemas.openxmlformats.org/drawingml/2006/table">
            <a:tbl>
              <a:tblPr firstRow="1" bandRow="1">
                <a:tableStyleId>{5C22544A-7EE6-4342-B048-85BDC9FD1C3A}</a:tableStyleId>
              </a:tblPr>
              <a:tblGrid>
                <a:gridCol w="2027953">
                  <a:extLst>
                    <a:ext uri="{9D8B030D-6E8A-4147-A177-3AD203B41FA5}">
                      <a16:colId xmlns:a16="http://schemas.microsoft.com/office/drawing/2014/main" val="533516163"/>
                    </a:ext>
                  </a:extLst>
                </a:gridCol>
                <a:gridCol w="2027953">
                  <a:extLst>
                    <a:ext uri="{9D8B030D-6E8A-4147-A177-3AD203B41FA5}">
                      <a16:colId xmlns:a16="http://schemas.microsoft.com/office/drawing/2014/main" val="3220190841"/>
                    </a:ext>
                  </a:extLst>
                </a:gridCol>
                <a:gridCol w="2027953">
                  <a:extLst>
                    <a:ext uri="{9D8B030D-6E8A-4147-A177-3AD203B41FA5}">
                      <a16:colId xmlns:a16="http://schemas.microsoft.com/office/drawing/2014/main" val="2114586888"/>
                    </a:ext>
                  </a:extLst>
                </a:gridCol>
                <a:gridCol w="2027953">
                  <a:extLst>
                    <a:ext uri="{9D8B030D-6E8A-4147-A177-3AD203B41FA5}">
                      <a16:colId xmlns:a16="http://schemas.microsoft.com/office/drawing/2014/main" val="2124729394"/>
                    </a:ext>
                  </a:extLst>
                </a:gridCol>
              </a:tblGrid>
              <a:tr h="370840">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0 = 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 × 1 = 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1 = 1</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 × 0 = 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56355"/>
                  </a:ext>
                </a:extLst>
              </a:tr>
            </a:tbl>
          </a:graphicData>
        </a:graphic>
      </p:graphicFrame>
      <p:pic>
        <p:nvPicPr>
          <p:cNvPr id="6" name="图片 5"/>
          <p:cNvPicPr>
            <a:picLocks noChangeAspect="1"/>
          </p:cNvPicPr>
          <p:nvPr/>
        </p:nvPicPr>
        <p:blipFill>
          <a:blip r:embed="rId3"/>
          <a:stretch>
            <a:fillRect/>
          </a:stretch>
        </p:blipFill>
        <p:spPr>
          <a:xfrm>
            <a:off x="1088252" y="2966538"/>
            <a:ext cx="7143750" cy="3343275"/>
          </a:xfrm>
          <a:prstGeom prst="rect">
            <a:avLst/>
          </a:prstGeom>
        </p:spPr>
      </p:pic>
    </p:spTree>
    <p:extLst>
      <p:ext uri="{BB962C8B-B14F-4D97-AF65-F5344CB8AC3E}">
        <p14:creationId xmlns:p14="http://schemas.microsoft.com/office/powerpoint/2010/main" val="192408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二进制除法</a:t>
            </a:r>
          </a:p>
        </p:txBody>
      </p:sp>
      <p:graphicFrame>
        <p:nvGraphicFramePr>
          <p:cNvPr id="8" name="表格 7"/>
          <p:cNvGraphicFramePr>
            <a:graphicFrameLocks noGrp="1"/>
          </p:cNvGraphicFramePr>
          <p:nvPr>
            <p:extLst/>
          </p:nvPr>
        </p:nvGraphicFramePr>
        <p:xfrm>
          <a:off x="2963410" y="1759639"/>
          <a:ext cx="3393434" cy="426720"/>
        </p:xfrm>
        <a:graphic>
          <a:graphicData uri="http://schemas.openxmlformats.org/drawingml/2006/table">
            <a:tbl>
              <a:tblPr firstRow="1" bandRow="1">
                <a:tableStyleId>{5C22544A-7EE6-4342-B048-85BDC9FD1C3A}</a:tableStyleId>
              </a:tblPr>
              <a:tblGrid>
                <a:gridCol w="1696717">
                  <a:extLst>
                    <a:ext uri="{9D8B030D-6E8A-4147-A177-3AD203B41FA5}">
                      <a16:colId xmlns:a16="http://schemas.microsoft.com/office/drawing/2014/main" val="533516163"/>
                    </a:ext>
                  </a:extLst>
                </a:gridCol>
                <a:gridCol w="1696717">
                  <a:extLst>
                    <a:ext uri="{9D8B030D-6E8A-4147-A177-3AD203B41FA5}">
                      <a16:colId xmlns:a16="http://schemas.microsoft.com/office/drawing/2014/main" val="3220190841"/>
                    </a:ext>
                  </a:extLst>
                </a:gridCol>
              </a:tblGrid>
              <a:tr h="370840">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0÷1=0</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200" b="0" dirty="0">
                          <a:solidFill>
                            <a:schemeClr val="tx1"/>
                          </a:solidFill>
                          <a:latin typeface="黑体" panose="02010609060101010101" pitchFamily="49" charset="-122"/>
                          <a:ea typeface="黑体" panose="02010609060101010101" pitchFamily="49" charset="-122"/>
                        </a:rPr>
                        <a:t>1÷1=1</a:t>
                      </a:r>
                      <a:endParaRPr lang="zh-CN" altLang="en-US" sz="2200" b="0" dirty="0">
                        <a:solidFill>
                          <a:schemeClr val="tx1"/>
                        </a:solidFill>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56355"/>
                  </a:ext>
                </a:extLst>
              </a:tr>
            </a:tbl>
          </a:graphicData>
        </a:graphic>
      </p:graphicFrame>
      <p:pic>
        <p:nvPicPr>
          <p:cNvPr id="9" name="图片 8"/>
          <p:cNvPicPr>
            <a:picLocks noChangeAspect="1"/>
          </p:cNvPicPr>
          <p:nvPr/>
        </p:nvPicPr>
        <p:blipFill rotWithShape="1">
          <a:blip r:embed="rId3"/>
          <a:srcRect l="25261" r="23173"/>
          <a:stretch/>
        </p:blipFill>
        <p:spPr>
          <a:xfrm>
            <a:off x="2891919" y="2744335"/>
            <a:ext cx="3536415" cy="2857500"/>
          </a:xfrm>
          <a:prstGeom prst="rect">
            <a:avLst/>
          </a:prstGeom>
        </p:spPr>
      </p:pic>
    </p:spTree>
    <p:extLst>
      <p:ext uri="{BB962C8B-B14F-4D97-AF65-F5344CB8AC3E}">
        <p14:creationId xmlns:p14="http://schemas.microsoft.com/office/powerpoint/2010/main" val="290308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832092"/>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无符号数的乘法运算可以转换为加法和左移位的运算</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一个二进制数，每左移一位，相当于乘以</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，左移</a:t>
            </a:r>
            <a:r>
              <a:rPr lang="en-US" altLang="zh-CN" sz="2200" spc="300" dirty="0">
                <a:latin typeface="黑体" panose="02010609060101010101" pitchFamily="49" charset="-122"/>
                <a:ea typeface="黑体" panose="02010609060101010101" pitchFamily="49" charset="-122"/>
              </a:rPr>
              <a:t>n</a:t>
            </a:r>
            <a:r>
              <a:rPr lang="zh-CN" altLang="en-US" sz="2200" spc="300" dirty="0">
                <a:latin typeface="黑体" panose="02010609060101010101" pitchFamily="49" charset="-122"/>
                <a:ea typeface="黑体" panose="02010609060101010101" pitchFamily="49" charset="-122"/>
              </a:rPr>
              <a:t>位就相当于乘以</a:t>
            </a:r>
            <a:r>
              <a:rPr lang="en-US" altLang="zh-CN" sz="2200" spc="300" dirty="0">
                <a:latin typeface="黑体" panose="02010609060101010101" pitchFamily="49" charset="-122"/>
                <a:ea typeface="黑体" panose="02010609060101010101" pitchFamily="49" charset="-122"/>
              </a:rPr>
              <a:t>2</a:t>
            </a:r>
            <a:r>
              <a:rPr lang="en-US" altLang="zh-CN" sz="2200" spc="300" baseline="30000" dirty="0">
                <a:latin typeface="黑体" panose="02010609060101010101" pitchFamily="49" charset="-122"/>
                <a:ea typeface="黑体" panose="02010609060101010101" pitchFamily="49" charset="-122"/>
              </a:rPr>
              <a:t>n</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除法是乘法的逆运算，无符号数的除法可以转换为减法和右移位</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一个二进制数，每右移一位，相当于除以</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，右移</a:t>
            </a:r>
            <a:r>
              <a:rPr lang="en-US" altLang="zh-CN" sz="2200" spc="300" dirty="0">
                <a:latin typeface="黑体" panose="02010609060101010101" pitchFamily="49" charset="-122"/>
                <a:ea typeface="黑体" panose="02010609060101010101" pitchFamily="49" charset="-122"/>
              </a:rPr>
              <a:t>n</a:t>
            </a:r>
            <a:r>
              <a:rPr lang="zh-CN" altLang="en-US" sz="2200" spc="300" dirty="0">
                <a:latin typeface="黑体" panose="02010609060101010101" pitchFamily="49" charset="-122"/>
                <a:ea typeface="黑体" panose="02010609060101010101" pitchFamily="49" charset="-122"/>
              </a:rPr>
              <a:t>位就相当于除以</a:t>
            </a:r>
            <a:r>
              <a:rPr lang="en-US" altLang="zh-CN" sz="2200" spc="300" dirty="0">
                <a:latin typeface="黑体" panose="02010609060101010101" pitchFamily="49" charset="-122"/>
                <a:ea typeface="黑体" panose="02010609060101010101" pitchFamily="49" charset="-122"/>
              </a:rPr>
              <a:t>2</a:t>
            </a:r>
            <a:r>
              <a:rPr lang="en-US" altLang="zh-CN" sz="2200" spc="300" baseline="30000" dirty="0">
                <a:latin typeface="黑体" panose="02010609060101010101" pitchFamily="49" charset="-122"/>
                <a:ea typeface="黑体" panose="02010609060101010101" pitchFamily="49" charset="-122"/>
              </a:rPr>
              <a:t>n</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二进制乘法与移位</a:t>
            </a:r>
          </a:p>
        </p:txBody>
      </p:sp>
    </p:spTree>
    <p:extLst>
      <p:ext uri="{BB962C8B-B14F-4D97-AF65-F5344CB8AC3E}">
        <p14:creationId xmlns:p14="http://schemas.microsoft.com/office/powerpoint/2010/main" val="10659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八进制</a:t>
            </a:r>
          </a:p>
        </p:txBody>
      </p:sp>
      <p:pic>
        <p:nvPicPr>
          <p:cNvPr id="7" name="图片 6"/>
          <p:cNvPicPr>
            <a:picLocks noChangeAspect="1"/>
          </p:cNvPicPr>
          <p:nvPr/>
        </p:nvPicPr>
        <p:blipFill rotWithShape="1">
          <a:blip r:embed="rId3"/>
          <a:srcRect l="28693" r="29683"/>
          <a:stretch/>
        </p:blipFill>
        <p:spPr>
          <a:xfrm>
            <a:off x="2020619" y="1222588"/>
            <a:ext cx="5279015" cy="5275874"/>
          </a:xfrm>
          <a:prstGeom prst="rect">
            <a:avLst/>
          </a:prstGeom>
        </p:spPr>
      </p:pic>
    </p:spTree>
    <p:extLst>
      <p:ext uri="{BB962C8B-B14F-4D97-AF65-F5344CB8AC3E}">
        <p14:creationId xmlns:p14="http://schemas.microsoft.com/office/powerpoint/2010/main" val="78247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45283" y="472833"/>
            <a:ext cx="8549831" cy="5779686"/>
          </a:xfrm>
          <a:prstGeom prst="rect">
            <a:avLst/>
          </a:prstGeom>
        </p:spPr>
      </p:pic>
    </p:spTree>
    <p:extLst>
      <p:ext uri="{BB962C8B-B14F-4D97-AF65-F5344CB8AC3E}">
        <p14:creationId xmlns:p14="http://schemas.microsoft.com/office/powerpoint/2010/main" val="98374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154984"/>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数码为：</a:t>
            </a:r>
            <a:r>
              <a:rPr lang="en-US" altLang="zh-CN" sz="2200" spc="300" dirty="0">
                <a:latin typeface="黑体" panose="02010609060101010101" pitchFamily="49" charset="-122"/>
                <a:ea typeface="黑体" panose="02010609060101010101" pitchFamily="49" charset="-122"/>
              </a:rPr>
              <a:t>0,1,2,3,4,5,6,7</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基数为：</a:t>
            </a:r>
            <a:r>
              <a:rPr lang="en-US" altLang="zh-CN" sz="2200" spc="300" dirty="0">
                <a:latin typeface="黑体" panose="02010609060101010101" pitchFamily="49" charset="-122"/>
                <a:ea typeface="黑体" panose="02010609060101010101" pitchFamily="49" charset="-122"/>
              </a:rPr>
              <a:t>8</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表示形式：</a:t>
            </a:r>
            <a:r>
              <a:rPr lang="en-US" altLang="zh-CN" sz="2200" spc="300" dirty="0">
                <a:latin typeface="微软雅黑" panose="020B0503020204020204" pitchFamily="34" charset="-122"/>
                <a:ea typeface="微软雅黑" panose="020B0503020204020204" pitchFamily="34" charset="-122"/>
              </a:rPr>
              <a:t>O(Octal)</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34.6Q </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(34.6)</a:t>
            </a:r>
            <a:r>
              <a:rPr lang="en-US" altLang="zh-CN" sz="2200" spc="300" baseline="-25000" dirty="0">
                <a:latin typeface="黑体" panose="02010609060101010101" pitchFamily="49" charset="-122"/>
                <a:ea typeface="黑体" panose="02010609060101010101" pitchFamily="49" charset="-122"/>
              </a:rPr>
              <a:t>8</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位权：</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八进制</a:t>
            </a:r>
          </a:p>
        </p:txBody>
      </p:sp>
      <p:graphicFrame>
        <p:nvGraphicFramePr>
          <p:cNvPr id="6" name="表格 5"/>
          <p:cNvGraphicFramePr>
            <a:graphicFrameLocks noGrp="1"/>
          </p:cNvGraphicFramePr>
          <p:nvPr>
            <p:extLst>
              <p:ext uri="{D42A27DB-BD31-4B8C-83A1-F6EECF244321}">
                <p14:modId xmlns:p14="http://schemas.microsoft.com/office/powerpoint/2010/main" val="1618943892"/>
              </p:ext>
            </p:extLst>
          </p:nvPr>
        </p:nvGraphicFramePr>
        <p:xfrm>
          <a:off x="1081078" y="4143658"/>
          <a:ext cx="7503551" cy="899160"/>
        </p:xfrm>
        <a:graphic>
          <a:graphicData uri="http://schemas.openxmlformats.org/drawingml/2006/table">
            <a:tbl>
              <a:tblPr firstRow="1" bandRow="1">
                <a:tableStyleId>{2D5ABB26-0587-4C30-8999-92F81FD0307C}</a:tableStyleId>
              </a:tblPr>
              <a:tblGrid>
                <a:gridCol w="1071936">
                  <a:extLst>
                    <a:ext uri="{9D8B030D-6E8A-4147-A177-3AD203B41FA5}">
                      <a16:colId xmlns:a16="http://schemas.microsoft.com/office/drawing/2014/main" val="3099460789"/>
                    </a:ext>
                  </a:extLst>
                </a:gridCol>
                <a:gridCol w="1071936">
                  <a:extLst>
                    <a:ext uri="{9D8B030D-6E8A-4147-A177-3AD203B41FA5}">
                      <a16:colId xmlns:a16="http://schemas.microsoft.com/office/drawing/2014/main" val="1661834860"/>
                    </a:ext>
                  </a:extLst>
                </a:gridCol>
                <a:gridCol w="1071936">
                  <a:extLst>
                    <a:ext uri="{9D8B030D-6E8A-4147-A177-3AD203B41FA5}">
                      <a16:colId xmlns:a16="http://schemas.microsoft.com/office/drawing/2014/main" val="125520856"/>
                    </a:ext>
                  </a:extLst>
                </a:gridCol>
                <a:gridCol w="851674">
                  <a:extLst>
                    <a:ext uri="{9D8B030D-6E8A-4147-A177-3AD203B41FA5}">
                      <a16:colId xmlns:a16="http://schemas.microsoft.com/office/drawing/2014/main" val="156208786"/>
                    </a:ext>
                  </a:extLst>
                </a:gridCol>
                <a:gridCol w="428542">
                  <a:extLst>
                    <a:ext uri="{9D8B030D-6E8A-4147-A177-3AD203B41FA5}">
                      <a16:colId xmlns:a16="http://schemas.microsoft.com/office/drawing/2014/main" val="4181236938"/>
                    </a:ext>
                  </a:extLst>
                </a:gridCol>
                <a:gridCol w="1231816">
                  <a:extLst>
                    <a:ext uri="{9D8B030D-6E8A-4147-A177-3AD203B41FA5}">
                      <a16:colId xmlns:a16="http://schemas.microsoft.com/office/drawing/2014/main" val="47843017"/>
                    </a:ext>
                  </a:extLst>
                </a:gridCol>
                <a:gridCol w="1775711">
                  <a:extLst>
                    <a:ext uri="{9D8B030D-6E8A-4147-A177-3AD203B41FA5}">
                      <a16:colId xmlns:a16="http://schemas.microsoft.com/office/drawing/2014/main" val="3736434686"/>
                    </a:ext>
                  </a:extLst>
                </a:gridCol>
              </a:tblGrid>
              <a:tr h="370840">
                <a:tc>
                  <a:txBody>
                    <a:bodyPr/>
                    <a:lstStyle/>
                    <a:p>
                      <a:r>
                        <a:rPr lang="en-US" altLang="zh-CN" sz="2400" baseline="0" dirty="0">
                          <a:latin typeface="+mn-lt"/>
                          <a:ea typeface="+mj-ea"/>
                        </a:rPr>
                        <a:t>8</a:t>
                      </a:r>
                      <a:r>
                        <a:rPr lang="en-US" altLang="zh-CN" sz="2400" baseline="30000" dirty="0">
                          <a:latin typeface="+mn-lt"/>
                          <a:ea typeface="+mj-ea"/>
                        </a:rPr>
                        <a:t>3</a:t>
                      </a:r>
                      <a:endParaRPr lang="zh-CN" altLang="en-US" sz="2400" baseline="30000" dirty="0">
                        <a:solidFill>
                          <a:schemeClr val="tx1"/>
                        </a:solidFill>
                        <a:latin typeface="+mn-lt"/>
                        <a:ea typeface="+mj-ea"/>
                      </a:endParaRPr>
                    </a:p>
                  </a:txBody>
                  <a:tcPr/>
                </a:tc>
                <a:tc>
                  <a:txBody>
                    <a:bodyPr/>
                    <a:lstStyle/>
                    <a:p>
                      <a:r>
                        <a:rPr lang="en-US" altLang="zh-CN" sz="2400" baseline="0" dirty="0">
                          <a:latin typeface="+mn-lt"/>
                          <a:ea typeface="+mj-ea"/>
                        </a:rPr>
                        <a:t>8</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tc>
                  <a:txBody>
                    <a:bodyPr/>
                    <a:lstStyle/>
                    <a:p>
                      <a:r>
                        <a:rPr lang="en-US" altLang="zh-CN" sz="2400" baseline="0" dirty="0">
                          <a:latin typeface="+mn-lt"/>
                          <a:ea typeface="+mj-ea"/>
                        </a:rPr>
                        <a:t>8</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baseline="0" dirty="0">
                          <a:latin typeface="+mn-lt"/>
                          <a:ea typeface="+mj-ea"/>
                        </a:rPr>
                        <a:t>8</a:t>
                      </a:r>
                      <a:r>
                        <a:rPr lang="en-US" altLang="zh-CN" sz="2400" baseline="30000" dirty="0">
                          <a:latin typeface="+mn-lt"/>
                          <a:ea typeface="+mj-ea"/>
                        </a:rPr>
                        <a:t>0</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a:t>
                      </a:r>
                      <a:endParaRPr lang="zh-CN" altLang="en-US" sz="2400" dirty="0">
                        <a:solidFill>
                          <a:schemeClr val="tx1"/>
                        </a:solidFill>
                        <a:latin typeface="+mn-lt"/>
                        <a:ea typeface="+mj-ea"/>
                      </a:endParaRPr>
                    </a:p>
                  </a:txBody>
                  <a:tcPr/>
                </a:tc>
                <a:tc>
                  <a:txBody>
                    <a:bodyPr/>
                    <a:lstStyle/>
                    <a:p>
                      <a:r>
                        <a:rPr lang="en-US" altLang="zh-CN" sz="2400" baseline="0" dirty="0">
                          <a:latin typeface="+mn-lt"/>
                          <a:ea typeface="+mj-ea"/>
                        </a:rPr>
                        <a:t>8</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baseline="0" dirty="0">
                          <a:latin typeface="+mn-lt"/>
                          <a:ea typeface="+mj-ea"/>
                        </a:rPr>
                        <a:t>8</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extLst>
                  <a:ext uri="{0D108BD9-81ED-4DB2-BD59-A6C34878D82A}">
                    <a16:rowId xmlns:a16="http://schemas.microsoft.com/office/drawing/2014/main" val="2982898638"/>
                  </a:ext>
                </a:extLst>
              </a:tr>
              <a:tr h="370840">
                <a:tc>
                  <a:txBody>
                    <a:bodyPr/>
                    <a:lstStyle/>
                    <a:p>
                      <a:r>
                        <a:rPr lang="en-US" altLang="zh-CN" sz="2300" dirty="0">
                          <a:solidFill>
                            <a:schemeClr val="tx1"/>
                          </a:solidFill>
                          <a:latin typeface="+mn-lt"/>
                          <a:ea typeface="+mj-ea"/>
                        </a:rPr>
                        <a:t>512</a:t>
                      </a:r>
                      <a:endParaRPr lang="zh-CN" altLang="en-US" sz="2300" dirty="0">
                        <a:solidFill>
                          <a:schemeClr val="tx1"/>
                        </a:solidFill>
                        <a:latin typeface="+mn-lt"/>
                        <a:ea typeface="+mj-ea"/>
                      </a:endParaRPr>
                    </a:p>
                  </a:txBody>
                  <a:tcPr/>
                </a:tc>
                <a:tc>
                  <a:txBody>
                    <a:bodyPr/>
                    <a:lstStyle/>
                    <a:p>
                      <a:r>
                        <a:rPr lang="en-US" altLang="zh-CN" sz="2300" dirty="0">
                          <a:solidFill>
                            <a:schemeClr val="tx1"/>
                          </a:solidFill>
                          <a:latin typeface="+mn-lt"/>
                          <a:ea typeface="+mj-ea"/>
                        </a:rPr>
                        <a:t>64</a:t>
                      </a:r>
                      <a:endParaRPr lang="zh-CN" altLang="en-US" sz="2300" dirty="0">
                        <a:solidFill>
                          <a:schemeClr val="tx1"/>
                        </a:solidFill>
                        <a:latin typeface="+mn-lt"/>
                        <a:ea typeface="+mj-ea"/>
                      </a:endParaRPr>
                    </a:p>
                  </a:txBody>
                  <a:tcPr/>
                </a:tc>
                <a:tc>
                  <a:txBody>
                    <a:bodyPr/>
                    <a:lstStyle/>
                    <a:p>
                      <a:r>
                        <a:rPr lang="en-US" altLang="zh-CN" sz="2300" dirty="0">
                          <a:solidFill>
                            <a:schemeClr val="tx1"/>
                          </a:solidFill>
                          <a:latin typeface="+mn-lt"/>
                          <a:ea typeface="+mj-ea"/>
                        </a:rPr>
                        <a:t>8</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0.125</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0.015625</a:t>
                      </a:r>
                      <a:endParaRPr lang="zh-CN" altLang="en-US" sz="2300" dirty="0">
                        <a:solidFill>
                          <a:schemeClr val="tx1"/>
                        </a:solidFill>
                        <a:latin typeface="+mn-lt"/>
                        <a:ea typeface="+mj-ea"/>
                      </a:endParaRPr>
                    </a:p>
                  </a:txBody>
                  <a:tcPr/>
                </a:tc>
                <a:extLst>
                  <a:ext uri="{0D108BD9-81ED-4DB2-BD59-A6C34878D82A}">
                    <a16:rowId xmlns:a16="http://schemas.microsoft.com/office/drawing/2014/main" val="726964419"/>
                  </a:ext>
                </a:extLst>
              </a:tr>
            </a:tbl>
          </a:graphicData>
        </a:graphic>
      </p:graphicFrame>
      <mc:AlternateContent xmlns:mc="http://schemas.openxmlformats.org/markup-compatibility/2006" xmlns:a14="http://schemas.microsoft.com/office/drawing/2010/main">
        <mc:Choice Requires="a14">
          <p:sp>
            <p:nvSpPr>
              <p:cNvPr id="9" name="文本框 8"/>
              <p:cNvSpPr txBox="1"/>
              <p:nvPr/>
            </p:nvSpPr>
            <p:spPr>
              <a:xfrm>
                <a:off x="1081078" y="5720348"/>
                <a:ext cx="5782865" cy="369332"/>
              </a:xfrm>
              <a:prstGeom prst="rect">
                <a:avLst/>
              </a:prstGeom>
              <a:noFill/>
            </p:spPr>
            <p:txBody>
              <a:bodyPr wrap="none" lIns="0" tIns="0" rIns="0" bIns="0" rtlCol="0">
                <a:spAutoFit/>
              </a:bodyPr>
              <a:lstStyle/>
              <a:p>
                <a:r>
                  <a:rPr lang="en-US" altLang="zh-CN" sz="2400" dirty="0"/>
                  <a:t>34.6Q </a:t>
                </a:r>
                <a14:m>
                  <m:oMath xmlns:m="http://schemas.openxmlformats.org/officeDocument/2006/math">
                    <m:r>
                      <a:rPr lang="en-US" altLang="zh-CN" sz="240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0" smtClean="0">
                        <a:solidFill>
                          <a:schemeClr val="tx1"/>
                        </a:solidFill>
                        <a:latin typeface="Cambria Math" panose="02040503050406030204" pitchFamily="18" charset="0"/>
                        <a:ea typeface="Cambria Math" panose="02040503050406030204" pitchFamily="18" charset="0"/>
                      </a:rPr>
                      <m:t>=28.75</m:t>
                    </m:r>
                  </m:oMath>
                </a14:m>
                <a:endParaRPr lang="en-US" altLang="zh-CN" sz="2400" b="0" dirty="0">
                  <a:solidFill>
                    <a:srgbClr val="0070C0"/>
                  </a:solidFill>
                  <a:ea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81078" y="5720348"/>
                <a:ext cx="5782865" cy="369332"/>
              </a:xfrm>
              <a:prstGeom prst="rect">
                <a:avLst/>
              </a:prstGeom>
              <a:blipFill>
                <a:blip r:embed="rId3"/>
                <a:stretch>
                  <a:fillRect l="-3161" t="-24590" b="-49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03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4154984"/>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数码为：</a:t>
            </a:r>
            <a:r>
              <a:rPr lang="en-US" altLang="zh-CN" sz="2200" spc="300" dirty="0">
                <a:latin typeface="黑体" panose="02010609060101010101" pitchFamily="49" charset="-122"/>
                <a:ea typeface="黑体" panose="02010609060101010101" pitchFamily="49" charset="-122"/>
              </a:rPr>
              <a:t>0,1,2,3,4,5,6,7,8,9,A,B,C,D,E,F</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基数为：</a:t>
            </a:r>
            <a:r>
              <a:rPr lang="en-US" altLang="zh-CN" sz="2200" spc="300" dirty="0">
                <a:latin typeface="黑体" panose="02010609060101010101" pitchFamily="49" charset="-122"/>
                <a:ea typeface="黑体" panose="02010609060101010101" pitchFamily="49" charset="-122"/>
              </a:rPr>
              <a:t>16</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表示形式：</a:t>
            </a:r>
            <a:r>
              <a:rPr lang="en-US" altLang="zh-CN" sz="2200" spc="300" dirty="0">
                <a:latin typeface="黑体" panose="02010609060101010101" pitchFamily="49" charset="-122"/>
                <a:ea typeface="黑体" panose="02010609060101010101" pitchFamily="49" charset="-122"/>
              </a:rPr>
              <a:t>H(Hexadecimal)</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3FC.6H </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(3FC.6)</a:t>
            </a:r>
            <a:r>
              <a:rPr lang="en-US" altLang="zh-CN" sz="2200" spc="300" baseline="-25000" dirty="0">
                <a:latin typeface="黑体" panose="02010609060101010101" pitchFamily="49" charset="-122"/>
                <a:ea typeface="黑体" panose="02010609060101010101" pitchFamily="49" charset="-122"/>
              </a:rPr>
              <a:t>16</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位权：</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十六进制</a:t>
            </a:r>
          </a:p>
        </p:txBody>
      </p:sp>
      <p:graphicFrame>
        <p:nvGraphicFramePr>
          <p:cNvPr id="6" name="表格 5"/>
          <p:cNvGraphicFramePr>
            <a:graphicFrameLocks noGrp="1"/>
          </p:cNvGraphicFramePr>
          <p:nvPr>
            <p:extLst>
              <p:ext uri="{D42A27DB-BD31-4B8C-83A1-F6EECF244321}">
                <p14:modId xmlns:p14="http://schemas.microsoft.com/office/powerpoint/2010/main" val="414539248"/>
              </p:ext>
            </p:extLst>
          </p:nvPr>
        </p:nvGraphicFramePr>
        <p:xfrm>
          <a:off x="1081078" y="4143658"/>
          <a:ext cx="7503551" cy="899160"/>
        </p:xfrm>
        <a:graphic>
          <a:graphicData uri="http://schemas.openxmlformats.org/drawingml/2006/table">
            <a:tbl>
              <a:tblPr firstRow="1" bandRow="1">
                <a:tableStyleId>{2D5ABB26-0587-4C30-8999-92F81FD0307C}</a:tableStyleId>
              </a:tblPr>
              <a:tblGrid>
                <a:gridCol w="1071936">
                  <a:extLst>
                    <a:ext uri="{9D8B030D-6E8A-4147-A177-3AD203B41FA5}">
                      <a16:colId xmlns:a16="http://schemas.microsoft.com/office/drawing/2014/main" val="3099460789"/>
                    </a:ext>
                  </a:extLst>
                </a:gridCol>
                <a:gridCol w="1071936">
                  <a:extLst>
                    <a:ext uri="{9D8B030D-6E8A-4147-A177-3AD203B41FA5}">
                      <a16:colId xmlns:a16="http://schemas.microsoft.com/office/drawing/2014/main" val="1661834860"/>
                    </a:ext>
                  </a:extLst>
                </a:gridCol>
                <a:gridCol w="1071936">
                  <a:extLst>
                    <a:ext uri="{9D8B030D-6E8A-4147-A177-3AD203B41FA5}">
                      <a16:colId xmlns:a16="http://schemas.microsoft.com/office/drawing/2014/main" val="125520856"/>
                    </a:ext>
                  </a:extLst>
                </a:gridCol>
                <a:gridCol w="851674">
                  <a:extLst>
                    <a:ext uri="{9D8B030D-6E8A-4147-A177-3AD203B41FA5}">
                      <a16:colId xmlns:a16="http://schemas.microsoft.com/office/drawing/2014/main" val="156208786"/>
                    </a:ext>
                  </a:extLst>
                </a:gridCol>
                <a:gridCol w="428542">
                  <a:extLst>
                    <a:ext uri="{9D8B030D-6E8A-4147-A177-3AD203B41FA5}">
                      <a16:colId xmlns:a16="http://schemas.microsoft.com/office/drawing/2014/main" val="4181236938"/>
                    </a:ext>
                  </a:extLst>
                </a:gridCol>
                <a:gridCol w="1231816">
                  <a:extLst>
                    <a:ext uri="{9D8B030D-6E8A-4147-A177-3AD203B41FA5}">
                      <a16:colId xmlns:a16="http://schemas.microsoft.com/office/drawing/2014/main" val="47843017"/>
                    </a:ext>
                  </a:extLst>
                </a:gridCol>
                <a:gridCol w="1775711">
                  <a:extLst>
                    <a:ext uri="{9D8B030D-6E8A-4147-A177-3AD203B41FA5}">
                      <a16:colId xmlns:a16="http://schemas.microsoft.com/office/drawing/2014/main" val="3736434686"/>
                    </a:ext>
                  </a:extLst>
                </a:gridCol>
              </a:tblGrid>
              <a:tr h="370840">
                <a:tc>
                  <a:txBody>
                    <a:bodyPr/>
                    <a:lstStyle/>
                    <a:p>
                      <a:r>
                        <a:rPr lang="en-US" altLang="zh-CN" sz="2400" dirty="0">
                          <a:latin typeface="+mn-lt"/>
                          <a:ea typeface="+mj-ea"/>
                        </a:rPr>
                        <a:t>16</a:t>
                      </a:r>
                      <a:r>
                        <a:rPr lang="en-US" altLang="zh-CN" sz="2400" baseline="30000" dirty="0">
                          <a:latin typeface="+mn-lt"/>
                          <a:ea typeface="+mj-ea"/>
                        </a:rPr>
                        <a:t>3</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16</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16</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16</a:t>
                      </a:r>
                      <a:r>
                        <a:rPr lang="en-US" altLang="zh-CN" sz="2400" baseline="30000" dirty="0">
                          <a:latin typeface="+mn-lt"/>
                          <a:ea typeface="+mj-ea"/>
                        </a:rPr>
                        <a:t>0</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a:t>
                      </a:r>
                      <a:endParaRPr lang="zh-CN" altLang="en-US" sz="2400" dirty="0">
                        <a:solidFill>
                          <a:schemeClr val="tx1"/>
                        </a:solidFill>
                        <a:latin typeface="+mn-lt"/>
                        <a:ea typeface="+mj-ea"/>
                      </a:endParaRPr>
                    </a:p>
                  </a:txBody>
                  <a:tcPr/>
                </a:tc>
                <a:tc>
                  <a:txBody>
                    <a:bodyPr/>
                    <a:lstStyle/>
                    <a:p>
                      <a:r>
                        <a:rPr lang="en-US" altLang="zh-CN" sz="2400" dirty="0">
                          <a:latin typeface="+mn-lt"/>
                          <a:ea typeface="+mj-ea"/>
                        </a:rPr>
                        <a:t>16</a:t>
                      </a:r>
                      <a:r>
                        <a:rPr lang="en-US" altLang="zh-CN" sz="2400" baseline="30000" dirty="0">
                          <a:latin typeface="+mn-lt"/>
                          <a:ea typeface="+mj-ea"/>
                        </a:rPr>
                        <a:t>-1</a:t>
                      </a:r>
                      <a:endParaRPr lang="zh-CN" altLang="en-US" sz="2400" baseline="30000" dirty="0">
                        <a:solidFill>
                          <a:schemeClr val="tx1"/>
                        </a:solidFill>
                        <a:latin typeface="+mn-lt"/>
                        <a:ea typeface="+mj-ea"/>
                      </a:endParaRPr>
                    </a:p>
                  </a:txBody>
                  <a:tcPr/>
                </a:tc>
                <a:tc>
                  <a:txBody>
                    <a:bodyPr/>
                    <a:lstStyle/>
                    <a:p>
                      <a:r>
                        <a:rPr lang="en-US" altLang="zh-CN" sz="2400" dirty="0">
                          <a:latin typeface="+mn-lt"/>
                          <a:ea typeface="+mj-ea"/>
                        </a:rPr>
                        <a:t>16</a:t>
                      </a:r>
                      <a:r>
                        <a:rPr lang="en-US" altLang="zh-CN" sz="2400" baseline="30000" dirty="0">
                          <a:latin typeface="+mn-lt"/>
                          <a:ea typeface="+mj-ea"/>
                        </a:rPr>
                        <a:t>-2</a:t>
                      </a:r>
                      <a:endParaRPr lang="zh-CN" altLang="en-US" sz="2400" baseline="30000" dirty="0">
                        <a:solidFill>
                          <a:schemeClr val="tx1"/>
                        </a:solidFill>
                        <a:latin typeface="+mn-lt"/>
                        <a:ea typeface="+mj-ea"/>
                      </a:endParaRPr>
                    </a:p>
                  </a:txBody>
                  <a:tcPr/>
                </a:tc>
                <a:extLst>
                  <a:ext uri="{0D108BD9-81ED-4DB2-BD59-A6C34878D82A}">
                    <a16:rowId xmlns:a16="http://schemas.microsoft.com/office/drawing/2014/main" val="2982898638"/>
                  </a:ext>
                </a:extLst>
              </a:tr>
              <a:tr h="370840">
                <a:tc>
                  <a:txBody>
                    <a:bodyPr/>
                    <a:lstStyle/>
                    <a:p>
                      <a:r>
                        <a:rPr lang="en-US" altLang="zh-CN" sz="2300" dirty="0">
                          <a:solidFill>
                            <a:schemeClr val="tx1"/>
                          </a:solidFill>
                          <a:latin typeface="+mn-lt"/>
                          <a:ea typeface="+mj-ea"/>
                        </a:rPr>
                        <a:t>4096</a:t>
                      </a:r>
                      <a:endParaRPr lang="zh-CN" altLang="en-US" sz="2300" dirty="0">
                        <a:solidFill>
                          <a:schemeClr val="tx1"/>
                        </a:solidFill>
                        <a:latin typeface="+mn-lt"/>
                        <a:ea typeface="+mj-ea"/>
                      </a:endParaRPr>
                    </a:p>
                  </a:txBody>
                  <a:tcPr/>
                </a:tc>
                <a:tc>
                  <a:txBody>
                    <a:bodyPr/>
                    <a:lstStyle/>
                    <a:p>
                      <a:r>
                        <a:rPr lang="en-US" altLang="zh-CN" sz="2300" dirty="0">
                          <a:solidFill>
                            <a:schemeClr val="tx1"/>
                          </a:solidFill>
                          <a:latin typeface="+mn-lt"/>
                          <a:ea typeface="+mj-ea"/>
                        </a:rPr>
                        <a:t>256</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a:t>
                      </a:r>
                      <a:r>
                        <a:rPr lang="en-US" altLang="zh-CN" sz="2300" dirty="0">
                          <a:solidFill>
                            <a:schemeClr val="tx1"/>
                          </a:solidFill>
                          <a:latin typeface="+mn-lt"/>
                          <a:ea typeface="+mj-ea"/>
                        </a:rPr>
                        <a:t>6</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1</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0.0625</a:t>
                      </a:r>
                      <a:endParaRPr lang="zh-CN" altLang="en-US" sz="2300" dirty="0">
                        <a:solidFill>
                          <a:schemeClr val="tx1"/>
                        </a:solidFill>
                        <a:latin typeface="+mn-lt"/>
                        <a:ea typeface="+mj-ea"/>
                      </a:endParaRPr>
                    </a:p>
                  </a:txBody>
                  <a:tcPr/>
                </a:tc>
                <a:tc>
                  <a:txBody>
                    <a:bodyPr/>
                    <a:lstStyle/>
                    <a:p>
                      <a:r>
                        <a:rPr lang="en-US" altLang="zh-CN" sz="2300" dirty="0">
                          <a:latin typeface="+mn-lt"/>
                          <a:ea typeface="+mj-ea"/>
                        </a:rPr>
                        <a:t>0.00390625</a:t>
                      </a:r>
                      <a:endParaRPr lang="zh-CN" altLang="en-US" sz="2300" dirty="0">
                        <a:solidFill>
                          <a:schemeClr val="tx1"/>
                        </a:solidFill>
                        <a:latin typeface="+mn-lt"/>
                        <a:ea typeface="+mj-ea"/>
                      </a:endParaRPr>
                    </a:p>
                  </a:txBody>
                  <a:tcPr/>
                </a:tc>
                <a:extLst>
                  <a:ext uri="{0D108BD9-81ED-4DB2-BD59-A6C34878D82A}">
                    <a16:rowId xmlns:a16="http://schemas.microsoft.com/office/drawing/2014/main" val="726964419"/>
                  </a:ext>
                </a:extLst>
              </a:tr>
            </a:tbl>
          </a:graphicData>
        </a:graphic>
      </p:graphicFrame>
      <mc:AlternateContent xmlns:mc="http://schemas.openxmlformats.org/markup-compatibility/2006" xmlns:a14="http://schemas.microsoft.com/office/drawing/2010/main">
        <mc:Choice Requires="a14">
          <p:sp>
            <p:nvSpPr>
              <p:cNvPr id="9" name="文本框 8"/>
              <p:cNvSpPr txBox="1"/>
              <p:nvPr/>
            </p:nvSpPr>
            <p:spPr>
              <a:xfrm>
                <a:off x="603558" y="5718394"/>
                <a:ext cx="8375947" cy="369332"/>
              </a:xfrm>
              <a:prstGeom prst="rect">
                <a:avLst/>
              </a:prstGeom>
              <a:noFill/>
            </p:spPr>
            <p:txBody>
              <a:bodyPr wrap="none" lIns="0" tIns="0" rIns="0" bIns="0" rtlCol="0">
                <a:spAutoFit/>
              </a:bodyPr>
              <a:lstStyle/>
              <a:p>
                <a:r>
                  <a:rPr lang="en-US" altLang="zh-CN" sz="2400" dirty="0"/>
                  <a:t>3FC.6H </a:t>
                </a:r>
                <a14:m>
                  <m:oMath xmlns:m="http://schemas.openxmlformats.org/officeDocument/2006/math">
                    <m:r>
                      <a:rPr lang="en-US" altLang="zh-CN" sz="240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𝐹</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0" smtClean="0">
                        <a:solidFill>
                          <a:schemeClr val="tx1"/>
                        </a:solidFill>
                        <a:latin typeface="Cambria Math" panose="02040503050406030204" pitchFamily="18" charset="0"/>
                        <a:ea typeface="Cambria Math" panose="02040503050406030204" pitchFamily="18" charset="0"/>
                      </a:rPr>
                      <m:t>=1020.375</m:t>
                    </m:r>
                  </m:oMath>
                </a14:m>
                <a:endParaRPr lang="en-US" altLang="zh-CN" sz="2400" b="0" dirty="0">
                  <a:solidFill>
                    <a:srgbClr val="0070C0"/>
                  </a:solidFill>
                  <a:ea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03558" y="5718394"/>
                <a:ext cx="8375947" cy="369332"/>
              </a:xfrm>
              <a:prstGeom prst="rect">
                <a:avLst/>
              </a:prstGeom>
              <a:blipFill>
                <a:blip r:embed="rId3"/>
                <a:stretch>
                  <a:fillRect l="-2183" t="-24590" b="-49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017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a:extLst>
              <a:ext uri="{FF2B5EF4-FFF2-40B4-BE49-F238E27FC236}">
                <a16:creationId xmlns:a16="http://schemas.microsoft.com/office/drawing/2014/main" id="{21C030FB-4701-408A-9525-B42550CFFB79}"/>
              </a:ext>
            </a:extLst>
          </p:cNvPr>
          <p:cNvPicPr>
            <a:picLocks noGrp="1" noChangeAspect="1"/>
          </p:cNvPicPr>
          <p:nvPr>
            <p:ph idx="1"/>
          </p:nvPr>
        </p:nvPicPr>
        <p:blipFill>
          <a:blip r:embed="rId2"/>
          <a:stretch>
            <a:fillRect/>
          </a:stretch>
        </p:blipFill>
        <p:spPr>
          <a:xfrm>
            <a:off x="2252298" y="306324"/>
            <a:ext cx="4639404" cy="6245352"/>
          </a:xfrm>
          <a:prstGeom prst="rect">
            <a:avLst/>
          </a:prstGeom>
          <a:ln>
            <a:noFill/>
          </a:ln>
          <a:effectLst>
            <a:outerShdw blurRad="292100" dist="139700" dir="2700000" algn="tl" rotWithShape="0">
              <a:srgbClr val="333333">
                <a:alpha val="65000"/>
              </a:srgbClr>
            </a:outerShdw>
          </a:effectLst>
        </p:spPr>
      </p:pic>
      <p:sp>
        <p:nvSpPr>
          <p:cNvPr id="2" name="矩形 1">
            <a:extLst>
              <a:ext uri="{FF2B5EF4-FFF2-40B4-BE49-F238E27FC236}">
                <a16:creationId xmlns:a16="http://schemas.microsoft.com/office/drawing/2014/main" id="{CF94B6BA-6756-4B29-9FC3-5C7A53084E00}"/>
              </a:ext>
            </a:extLst>
          </p:cNvPr>
          <p:cNvSpPr/>
          <p:nvPr/>
        </p:nvSpPr>
        <p:spPr>
          <a:xfrm>
            <a:off x="539643" y="641811"/>
            <a:ext cx="646331" cy="369332"/>
          </a:xfrm>
          <a:prstGeom prst="rect">
            <a:avLst/>
          </a:prstGeom>
        </p:spPr>
        <p:txBody>
          <a:bodyPr wrap="none">
            <a:spAutoFit/>
          </a:bodyPr>
          <a:lstStyle/>
          <a:p>
            <a:r>
              <a:rPr lang="zh-CN" altLang="en-US" dirty="0"/>
              <a:t>教材</a:t>
            </a:r>
          </a:p>
        </p:txBody>
      </p:sp>
    </p:spTree>
    <p:extLst>
      <p:ext uri="{BB962C8B-B14F-4D97-AF65-F5344CB8AC3E}">
        <p14:creationId xmlns:p14="http://schemas.microsoft.com/office/powerpoint/2010/main" val="73252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550920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基数为：</a:t>
            </a:r>
            <a:r>
              <a:rPr lang="en-US" altLang="zh-CN" sz="2200" spc="300" dirty="0">
                <a:latin typeface="黑体" panose="02010609060101010101" pitchFamily="49" charset="-122"/>
                <a:ea typeface="黑体" panose="02010609060101010101" pitchFamily="49" charset="-122"/>
              </a:rPr>
              <a:t>R</a:t>
            </a:r>
          </a:p>
          <a:p>
            <a:pPr marL="342900" indent="-342900">
              <a:lnSpc>
                <a:spcPct val="20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R</a:t>
            </a:r>
            <a:r>
              <a:rPr lang="zh-CN" altLang="en-US" sz="2200" spc="300" dirty="0">
                <a:latin typeface="黑体" panose="02010609060101010101" pitchFamily="49" charset="-122"/>
                <a:ea typeface="黑体" panose="02010609060101010101" pitchFamily="49" charset="-122"/>
              </a:rPr>
              <a:t>个数码：</a:t>
            </a:r>
            <a:r>
              <a:rPr lang="en-US" altLang="zh-CN" sz="2200" spc="300" dirty="0">
                <a:latin typeface="黑体" panose="02010609060101010101" pitchFamily="49" charset="-122"/>
                <a:ea typeface="黑体" panose="02010609060101010101" pitchFamily="49" charset="-122"/>
              </a:rPr>
              <a:t>0, 1, 2, …, R-1</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位权：</a:t>
            </a:r>
            <a:r>
              <a:rPr lang="en-US" altLang="zh-CN" sz="2200" spc="300" dirty="0" err="1">
                <a:latin typeface="黑体" panose="02010609060101010101" pitchFamily="49" charset="-122"/>
                <a:ea typeface="黑体" panose="02010609060101010101" pitchFamily="49" charset="-122"/>
              </a:rPr>
              <a:t>R</a:t>
            </a:r>
            <a:r>
              <a:rPr lang="en-US" altLang="zh-CN" sz="2200" spc="300" baseline="30000" dirty="0" err="1">
                <a:latin typeface="黑体" panose="02010609060101010101" pitchFamily="49" charset="-122"/>
                <a:ea typeface="黑体" panose="02010609060101010101" pitchFamily="49" charset="-122"/>
              </a:rPr>
              <a:t>i</a:t>
            </a:r>
            <a:endParaRPr lang="en-US" altLang="zh-CN" sz="2200" spc="300" baseline="300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R</a:t>
            </a:r>
            <a:r>
              <a:rPr lang="zh-CN" altLang="en-US" sz="2200" spc="300" dirty="0">
                <a:latin typeface="黑体" panose="02010609060101010101" pitchFamily="49" charset="-122"/>
                <a:ea typeface="黑体" panose="02010609060101010101" pitchFamily="49" charset="-122"/>
              </a:rPr>
              <a:t>进制数的数值</a:t>
            </a:r>
            <a:r>
              <a:rPr lang="en-US" altLang="zh-CN" sz="2200" spc="300" dirty="0">
                <a:latin typeface="黑体" panose="02010609060101010101" pitchFamily="49" charset="-122"/>
                <a:ea typeface="黑体" panose="02010609060101010101" pitchFamily="49" charset="-122"/>
              </a:rPr>
              <a:t>N</a:t>
            </a:r>
            <a:r>
              <a:rPr lang="zh-CN" altLang="en-US" sz="2200" spc="300" dirty="0">
                <a:latin typeface="黑体" panose="02010609060101010101" pitchFamily="49" charset="-122"/>
                <a:ea typeface="黑体" panose="02010609060101010101" pitchFamily="49" charset="-122"/>
              </a:rPr>
              <a:t>可以表示为：</a:t>
            </a:r>
          </a:p>
          <a:p>
            <a:pPr>
              <a:lnSpc>
                <a:spcPct val="200000"/>
              </a:lnSpc>
            </a:pPr>
            <a:endParaRPr lang="zh-CN" altLang="en-US"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其中：</a:t>
            </a:r>
            <a:r>
              <a:rPr lang="en-US" altLang="zh-CN" sz="2200" spc="300" dirty="0" err="1">
                <a:latin typeface="黑体" panose="02010609060101010101" pitchFamily="49" charset="-122"/>
                <a:ea typeface="黑体" panose="02010609060101010101" pitchFamily="49" charset="-122"/>
              </a:rPr>
              <a:t>i</a:t>
            </a:r>
            <a:r>
              <a:rPr lang="zh-CN" altLang="en-US" sz="2200" spc="300" dirty="0">
                <a:latin typeface="黑体" panose="02010609060101010101" pitchFamily="49" charset="-122"/>
                <a:ea typeface="黑体" panose="02010609060101010101" pitchFamily="49" charset="-122"/>
              </a:rPr>
              <a:t>是数位号，</a:t>
            </a:r>
            <a:r>
              <a:rPr lang="en-US" altLang="zh-CN" sz="2200" spc="300" dirty="0" err="1">
                <a:latin typeface="黑体" panose="02010609060101010101" pitchFamily="49" charset="-122"/>
                <a:ea typeface="黑体" panose="02010609060101010101" pitchFamily="49" charset="-122"/>
              </a:rPr>
              <a:t>k</a:t>
            </a:r>
            <a:r>
              <a:rPr lang="en-US" altLang="zh-CN" sz="2200" spc="300" baseline="-25000" dirty="0" err="1">
                <a:latin typeface="黑体" panose="02010609060101010101" pitchFamily="49" charset="-122"/>
                <a:ea typeface="黑体" panose="02010609060101010101" pitchFamily="49" charset="-122"/>
              </a:rPr>
              <a:t>i</a:t>
            </a:r>
            <a:r>
              <a:rPr lang="zh-CN" altLang="en-US" sz="2200" spc="300" dirty="0">
                <a:latin typeface="黑体" panose="02010609060101010101" pitchFamily="49" charset="-122"/>
                <a:ea typeface="黑体" panose="02010609060101010101" pitchFamily="49" charset="-122"/>
              </a:rPr>
              <a:t>是第</a:t>
            </a:r>
            <a:r>
              <a:rPr lang="en-US" altLang="zh-CN" sz="2200" spc="300" dirty="0" err="1">
                <a:latin typeface="黑体" panose="02010609060101010101" pitchFamily="49" charset="-122"/>
                <a:ea typeface="黑体" panose="02010609060101010101" pitchFamily="49" charset="-122"/>
              </a:rPr>
              <a:t>i</a:t>
            </a:r>
            <a:r>
              <a:rPr lang="zh-CN" altLang="en-US" sz="2200" spc="300" dirty="0">
                <a:latin typeface="黑体" panose="02010609060101010101" pitchFamily="49" charset="-122"/>
                <a:ea typeface="黑体" panose="02010609060101010101" pitchFamily="49" charset="-122"/>
              </a:rPr>
              <a:t>个数码，</a:t>
            </a:r>
            <a:r>
              <a:rPr lang="en-US" altLang="zh-CN" sz="2200" spc="300" dirty="0">
                <a:latin typeface="黑体" panose="02010609060101010101" pitchFamily="49" charset="-122"/>
                <a:ea typeface="黑体" panose="02010609060101010101" pitchFamily="49" charset="-122"/>
              </a:rPr>
              <a:t>m</a:t>
            </a:r>
            <a:r>
              <a:rPr lang="zh-CN" altLang="en-US" sz="2200" spc="300" dirty="0">
                <a:latin typeface="黑体" panose="02010609060101010101" pitchFamily="49" charset="-122"/>
                <a:ea typeface="黑体" panose="02010609060101010101" pitchFamily="49" charset="-122"/>
              </a:rPr>
              <a:t>是小数位数，</a:t>
            </a:r>
            <a:r>
              <a:rPr lang="en-US" altLang="zh-CN" sz="2200" spc="300" dirty="0">
                <a:latin typeface="黑体" panose="02010609060101010101" pitchFamily="49" charset="-122"/>
                <a:ea typeface="黑体" panose="02010609060101010101" pitchFamily="49" charset="-122"/>
              </a:rPr>
              <a:t>n</a:t>
            </a:r>
            <a:r>
              <a:rPr lang="zh-CN" altLang="en-US" sz="2200" spc="300" dirty="0">
                <a:latin typeface="黑体" panose="02010609060101010101" pitchFamily="49" charset="-122"/>
                <a:ea typeface="黑体" panose="02010609060101010101" pitchFamily="49" charset="-122"/>
              </a:rPr>
              <a:t>是整数位数</a:t>
            </a:r>
          </a:p>
          <a:p>
            <a:pPr marL="342900" indent="-342900">
              <a:lnSpc>
                <a:spcPct val="200000"/>
              </a:lnSpc>
              <a:buFont typeface="Arial" panose="020B0604020202020204" pitchFamily="34" charset="0"/>
              <a:buChar char="•"/>
            </a:pP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R</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进制</a:t>
            </a:r>
          </a:p>
        </p:txBody>
      </p:sp>
      <mc:AlternateContent xmlns:mc="http://schemas.openxmlformats.org/markup-compatibility/2006">
        <mc:Choice xmlns:a14="http://schemas.microsoft.com/office/drawing/2010/main" Requires="a14">
          <p:sp>
            <p:nvSpPr>
              <p:cNvPr id="7" name="文本框 6"/>
              <p:cNvSpPr txBox="1"/>
              <p:nvPr/>
            </p:nvSpPr>
            <p:spPr>
              <a:xfrm>
                <a:off x="3058432" y="4120393"/>
                <a:ext cx="3762497" cy="488852"/>
              </a:xfrm>
              <a:prstGeom prst="rect">
                <a:avLst/>
              </a:prstGeom>
              <a:noFill/>
            </p:spPr>
            <p:txBody>
              <a:bodyPr wrap="square" lIns="0" tIns="0" rIns="0" bIns="0" rtlCol="0">
                <a:spAutoFit/>
              </a:bodyPr>
              <a:lstStyle/>
              <a:p>
                <a:r>
                  <a:rPr lang="en-US" altLang="zh-CN" sz="3000" i="1" dirty="0">
                    <a:latin typeface="Cambria Math" panose="02040503050406030204" pitchFamily="18" charset="0"/>
                    <a:ea typeface="Cambria Math" panose="02040503050406030204" pitchFamily="18" charset="0"/>
                  </a:rPr>
                  <a:t>N</a:t>
                </a:r>
                <a14:m>
                  <m:oMath xmlns:m="http://schemas.openxmlformats.org/officeDocument/2006/math">
                    <m:r>
                      <a:rPr lang="en-US" altLang="zh-CN" sz="3000" i="1" smtClean="0">
                        <a:latin typeface="Cambria Math" panose="02040503050406030204" pitchFamily="18" charset="0"/>
                        <a:ea typeface="Cambria Math" panose="02040503050406030204" pitchFamily="18" charset="0"/>
                      </a:rPr>
                      <m:t>=±</m:t>
                    </m:r>
                    <m:nary>
                      <m:naryPr>
                        <m:chr m:val="∑"/>
                        <m:ctrlPr>
                          <a:rPr lang="en-US" altLang="zh-CN" sz="3000" i="1" smtClean="0">
                            <a:latin typeface="Cambria Math" panose="02040503050406030204" pitchFamily="18" charset="0"/>
                            <a:ea typeface="Cambria Math" panose="02040503050406030204" pitchFamily="18" charset="0"/>
                          </a:rPr>
                        </m:ctrlPr>
                      </m:naryPr>
                      <m:sub>
                        <m:r>
                          <m:rPr>
                            <m:brk m:alnAt="23"/>
                          </m:rPr>
                          <a:rPr lang="en-US" altLang="zh-CN" sz="3000" b="0" i="1" smtClean="0">
                            <a:latin typeface="Cambria Math" panose="02040503050406030204" pitchFamily="18" charset="0"/>
                            <a:ea typeface="Cambria Math" panose="02040503050406030204" pitchFamily="18" charset="0"/>
                          </a:rPr>
                          <m:t>𝑖</m:t>
                        </m:r>
                        <m:r>
                          <a:rPr lang="en-US" altLang="zh-CN" sz="3000" b="0" i="1" smtClean="0">
                            <a:latin typeface="Cambria Math" panose="02040503050406030204" pitchFamily="18" charset="0"/>
                            <a:ea typeface="Cambria Math" panose="02040503050406030204" pitchFamily="18" charset="0"/>
                          </a:rPr>
                          <m:t>=−</m:t>
                        </m:r>
                        <m:r>
                          <a:rPr lang="en-US" altLang="zh-CN" sz="3000" b="0" i="1" smtClean="0">
                            <a:latin typeface="Cambria Math" panose="02040503050406030204" pitchFamily="18" charset="0"/>
                            <a:ea typeface="Cambria Math" panose="02040503050406030204" pitchFamily="18" charset="0"/>
                          </a:rPr>
                          <m:t>𝑚</m:t>
                        </m:r>
                      </m:sub>
                      <m:sup>
                        <m:r>
                          <a:rPr lang="en-US" altLang="zh-CN" sz="3000" b="0" i="1" smtClean="0">
                            <a:latin typeface="Cambria Math" panose="02040503050406030204" pitchFamily="18" charset="0"/>
                            <a:ea typeface="Cambria Math" panose="02040503050406030204" pitchFamily="18" charset="0"/>
                          </a:rPr>
                          <m:t>𝑛</m:t>
                        </m:r>
                        <m:r>
                          <a:rPr lang="en-US" altLang="zh-CN" sz="3000" b="0" i="1" smtClean="0">
                            <a:latin typeface="Cambria Math" panose="02040503050406030204" pitchFamily="18" charset="0"/>
                            <a:ea typeface="Cambria Math" panose="02040503050406030204" pitchFamily="18" charset="0"/>
                          </a:rPr>
                          <m:t>−1</m:t>
                        </m:r>
                      </m:sup>
                      <m:e>
                        <m:sSub>
                          <m:sSubPr>
                            <m:ctrlPr>
                              <a:rPr lang="en-US" altLang="zh-CN" sz="3000" b="0" i="1" smtClean="0">
                                <a:latin typeface="Cambria Math" panose="02040503050406030204" pitchFamily="18" charset="0"/>
                                <a:ea typeface="Cambria Math" panose="02040503050406030204" pitchFamily="18" charset="0"/>
                              </a:rPr>
                            </m:ctrlPr>
                          </m:sSubPr>
                          <m:e>
                            <m:r>
                              <a:rPr lang="en-US" altLang="zh-CN" sz="3000" b="0" i="1" smtClean="0">
                                <a:latin typeface="Cambria Math" panose="02040503050406030204" pitchFamily="18" charset="0"/>
                                <a:ea typeface="Cambria Math" panose="02040503050406030204" pitchFamily="18" charset="0"/>
                              </a:rPr>
                              <m:t>𝑘</m:t>
                            </m:r>
                          </m:e>
                          <m:sub>
                            <m:r>
                              <a:rPr lang="en-US" altLang="zh-CN" sz="3000" b="0" i="1" smtClean="0">
                                <a:latin typeface="Cambria Math" panose="02040503050406030204" pitchFamily="18" charset="0"/>
                                <a:ea typeface="Cambria Math" panose="02040503050406030204" pitchFamily="18" charset="0"/>
                              </a:rPr>
                              <m:t>𝑖</m:t>
                            </m:r>
                          </m:sub>
                        </m:sSub>
                        <m:r>
                          <a:rPr lang="en-US" altLang="zh-CN" sz="3000" i="1" smtClean="0">
                            <a:latin typeface="Cambria Math" panose="02040503050406030204" pitchFamily="18" charset="0"/>
                            <a:ea typeface="Cambria Math" panose="02040503050406030204" pitchFamily="18" charset="0"/>
                          </a:rPr>
                          <m:t>×</m:t>
                        </m:r>
                        <m:sSup>
                          <m:sSupPr>
                            <m:ctrlPr>
                              <a:rPr lang="en-US" altLang="zh-CN" sz="3000" b="0" i="1" smtClean="0">
                                <a:latin typeface="Cambria Math" panose="02040503050406030204" pitchFamily="18" charset="0"/>
                                <a:ea typeface="Cambria Math" panose="02040503050406030204" pitchFamily="18" charset="0"/>
                              </a:rPr>
                            </m:ctrlPr>
                          </m:sSupPr>
                          <m:e>
                            <m:r>
                              <a:rPr lang="en-US" altLang="zh-CN" sz="3000" b="0" i="1" smtClean="0">
                                <a:latin typeface="Cambria Math" panose="02040503050406030204" pitchFamily="18" charset="0"/>
                                <a:ea typeface="Cambria Math" panose="02040503050406030204" pitchFamily="18" charset="0"/>
                              </a:rPr>
                              <m:t>𝑅</m:t>
                            </m:r>
                          </m:e>
                          <m:sup>
                            <m:r>
                              <a:rPr lang="en-US" altLang="zh-CN" sz="3000" b="0" i="1" smtClean="0">
                                <a:latin typeface="Cambria Math" panose="02040503050406030204" pitchFamily="18" charset="0"/>
                                <a:ea typeface="Cambria Math" panose="02040503050406030204" pitchFamily="18" charset="0"/>
                              </a:rPr>
                              <m:t>𝑖</m:t>
                            </m:r>
                          </m:sup>
                        </m:sSup>
                      </m:e>
                    </m:nary>
                  </m:oMath>
                </a14:m>
                <a:endParaRPr lang="en-US" altLang="zh-CN" sz="3000" b="0" i="1" dirty="0">
                  <a:solidFill>
                    <a:srgbClr val="0070C0"/>
                  </a:solidFill>
                  <a:latin typeface="Cambria Math" panose="02040503050406030204" pitchFamily="18" charset="0"/>
                  <a:ea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058432" y="4120393"/>
                <a:ext cx="3762497" cy="488852"/>
              </a:xfrm>
              <a:prstGeom prst="rect">
                <a:avLst/>
              </a:prstGeom>
              <a:blipFill>
                <a:blip r:embed="rId3"/>
                <a:stretch>
                  <a:fillRect l="-6321" t="-22500" b="-4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21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324914"/>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按权表达式展开，再按十进制运算规则求和，即可得到对应的十进制数</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非十进制</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十进制</a:t>
            </a:r>
          </a:p>
        </p:txBody>
      </p:sp>
      <mc:AlternateContent xmlns:mc="http://schemas.openxmlformats.org/markup-compatibility/2006" xmlns:a14="http://schemas.microsoft.com/office/drawing/2010/main">
        <mc:Choice Requires="a14">
          <p:sp>
            <p:nvSpPr>
              <p:cNvPr id="4" name="文本框 3"/>
              <p:cNvSpPr txBox="1"/>
              <p:nvPr/>
            </p:nvSpPr>
            <p:spPr>
              <a:xfrm>
                <a:off x="1463226" y="3208638"/>
                <a:ext cx="6393802" cy="369332"/>
              </a:xfrm>
              <a:prstGeom prst="rect">
                <a:avLst/>
              </a:prstGeom>
              <a:noFill/>
            </p:spPr>
            <p:txBody>
              <a:bodyPr wrap="none" lIns="0" tIns="0" rIns="0" bIns="0" rtlCol="0">
                <a:spAutoFit/>
              </a:bodyPr>
              <a:lstStyle/>
              <a:p>
                <a:r>
                  <a:rPr lang="en-US" altLang="zh-CN" sz="2400" dirty="0"/>
                  <a:t>1101.101B</a:t>
                </a:r>
                <a14:m>
                  <m:oMath xmlns:m="http://schemas.openxmlformats.org/officeDocument/2006/math">
                    <m:r>
                      <a:rPr lang="en-US" altLang="zh-CN" sz="2400" i="1" smtClean="0">
                        <a:latin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3</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i="1">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0</m:t>
                        </m:r>
                      </m:sup>
                    </m:sSup>
                    <m:r>
                      <a:rPr lang="en-US" altLang="zh-CN" sz="2400" i="1" smtClean="0">
                        <a:solidFill>
                          <a:srgbClr val="0070C0"/>
                        </a:solidFill>
                        <a:latin typeface="Cambria Math" panose="02040503050406030204" pitchFamily="18" charset="0"/>
                        <a:ea typeface="Cambria Math" panose="02040503050406030204" pitchFamily="18" charset="0"/>
                      </a:rPr>
                      <m:t>+</m:t>
                    </m:r>
                    <m:sSup>
                      <m:sSupPr>
                        <m:ctrlPr>
                          <a:rPr lang="en-US" altLang="zh-CN" sz="2400" i="1">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i="1">
                            <a:solidFill>
                              <a:srgbClr val="0070C0"/>
                            </a:solidFill>
                            <a:latin typeface="Cambria Math" panose="02040503050406030204" pitchFamily="18" charset="0"/>
                            <a:ea typeface="Cambria Math" panose="02040503050406030204" pitchFamily="18" charset="0"/>
                          </a:rPr>
                          <m:t>−</m:t>
                        </m:r>
                        <m:r>
                          <a:rPr lang="en-US" altLang="zh-CN" sz="2400" i="1" smtClean="0">
                            <a:solidFill>
                              <a:srgbClr val="0070C0"/>
                            </a:solidFill>
                            <a:latin typeface="Cambria Math" panose="02040503050406030204" pitchFamily="18" charset="0"/>
                            <a:ea typeface="Cambria Math" panose="02040503050406030204" pitchFamily="18" charset="0"/>
                          </a:rPr>
                          <m:t>1</m:t>
                        </m:r>
                      </m:sup>
                    </m:sSup>
                    <m:r>
                      <a:rPr lang="en-US" altLang="zh-CN" sz="2400" i="1" smtClean="0">
                        <a:solidFill>
                          <a:srgbClr val="0070C0"/>
                        </a:solidFill>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2</m:t>
                        </m:r>
                      </m:e>
                      <m:sup>
                        <m:r>
                          <a:rPr lang="en-US" altLang="zh-CN" sz="2400" b="0" i="1" smtClean="0">
                            <a:solidFill>
                              <a:srgbClr val="0070C0"/>
                            </a:solidFill>
                            <a:latin typeface="Cambria Math" panose="02040503050406030204" pitchFamily="18" charset="0"/>
                            <a:ea typeface="Cambria Math" panose="02040503050406030204" pitchFamily="18" charset="0"/>
                          </a:rPr>
                          <m:t>−</m:t>
                        </m:r>
                        <m:r>
                          <a:rPr lang="en-US" altLang="zh-CN" sz="2400" i="1">
                            <a:solidFill>
                              <a:srgbClr val="0070C0"/>
                            </a:solidFill>
                            <a:latin typeface="Cambria Math" panose="02040503050406030204" pitchFamily="18" charset="0"/>
                            <a:ea typeface="Cambria Math" panose="02040503050406030204" pitchFamily="18" charset="0"/>
                          </a:rPr>
                          <m:t>3</m:t>
                        </m:r>
                      </m:sup>
                    </m:sSup>
                    <m:r>
                      <a:rPr lang="en-US" altLang="zh-CN" sz="2400" i="1">
                        <a:solidFill>
                          <a:srgbClr val="0070C0"/>
                        </a:solidFill>
                        <a:latin typeface="Cambria Math" panose="02040503050406030204" pitchFamily="18" charset="0"/>
                        <a:ea typeface="Cambria Math" panose="02040503050406030204" pitchFamily="18" charset="0"/>
                      </a:rPr>
                      <m:t>=</m:t>
                    </m:r>
                  </m:oMath>
                </a14:m>
                <a:r>
                  <a:rPr lang="en-US" altLang="zh-CN" sz="2400" dirty="0"/>
                  <a:t>13.625</a:t>
                </a:r>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463226" y="3208638"/>
                <a:ext cx="6393802" cy="369332"/>
              </a:xfrm>
              <a:prstGeom prst="rect">
                <a:avLst/>
              </a:prstGeom>
              <a:blipFill>
                <a:blip r:embed="rId3"/>
                <a:stretch>
                  <a:fillRect l="-2860" t="-24590" b="-49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51974" y="5136298"/>
                <a:ext cx="8479116" cy="369332"/>
              </a:xfrm>
              <a:prstGeom prst="rect">
                <a:avLst/>
              </a:prstGeom>
              <a:noFill/>
            </p:spPr>
            <p:txBody>
              <a:bodyPr wrap="none" lIns="0" tIns="0" rIns="0" bIns="0" rtlCol="0">
                <a:spAutoFit/>
              </a:bodyPr>
              <a:lstStyle/>
              <a:p>
                <a:r>
                  <a:rPr lang="en-US" altLang="zh-CN" sz="2400" dirty="0"/>
                  <a:t>3FC.6H</a:t>
                </a:r>
                <a14:m>
                  <m:oMath xmlns:m="http://schemas.openxmlformats.org/officeDocument/2006/math">
                    <m:r>
                      <a:rPr lang="en-US" altLang="zh-CN" sz="240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16</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0" smtClean="0">
                        <a:solidFill>
                          <a:schemeClr val="tx1"/>
                        </a:solidFill>
                        <a:latin typeface="Cambria Math" panose="02040503050406030204" pitchFamily="18" charset="0"/>
                        <a:ea typeface="Cambria Math" panose="02040503050406030204" pitchFamily="18" charset="0"/>
                      </a:rPr>
                      <m:t>=1020.375</m:t>
                    </m:r>
                  </m:oMath>
                </a14:m>
                <a:endParaRPr lang="en-US" altLang="zh-CN" sz="2400" b="0" dirty="0">
                  <a:solidFill>
                    <a:srgbClr val="0070C0"/>
                  </a:solidFill>
                  <a:ea typeface="Cambria Math" panose="020405030504060302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51974" y="5136298"/>
                <a:ext cx="8479116" cy="369332"/>
              </a:xfrm>
              <a:prstGeom prst="rect">
                <a:avLst/>
              </a:prstGeom>
              <a:blipFill>
                <a:blip r:embed="rId4"/>
                <a:stretch>
                  <a:fillRect l="-2230" t="-26667" r="-5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768694" y="4172468"/>
                <a:ext cx="5782865" cy="369332"/>
              </a:xfrm>
              <a:prstGeom prst="rect">
                <a:avLst/>
              </a:prstGeom>
              <a:noFill/>
            </p:spPr>
            <p:txBody>
              <a:bodyPr wrap="none" lIns="0" tIns="0" rIns="0" bIns="0" rtlCol="0">
                <a:spAutoFit/>
              </a:bodyPr>
              <a:lstStyle/>
              <a:p>
                <a:r>
                  <a:rPr lang="en-US" altLang="zh-CN" sz="2400" dirty="0"/>
                  <a:t>34.6Q</a:t>
                </a:r>
                <a14:m>
                  <m:oMath xmlns:m="http://schemas.openxmlformats.org/officeDocument/2006/math">
                    <m:r>
                      <a:rPr lang="en-US" altLang="zh-CN" sz="240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3</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6</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r>
                          <a:rPr lang="en-US" altLang="zh-CN" sz="2400" b="0" i="1" smtClean="0">
                            <a:solidFill>
                              <a:srgbClr val="0070C0"/>
                            </a:solidFill>
                            <a:latin typeface="Cambria Math" panose="02040503050406030204" pitchFamily="18" charset="0"/>
                            <a:ea typeface="Cambria Math" panose="02040503050406030204" pitchFamily="18" charset="0"/>
                          </a:rPr>
                          <m:t>8</m:t>
                        </m:r>
                      </m:e>
                      <m:sup>
                        <m:r>
                          <a:rPr lang="en-US" altLang="zh-CN" sz="2400" b="0" i="1" smtClean="0">
                            <a:solidFill>
                              <a:srgbClr val="0070C0"/>
                            </a:solidFill>
                            <a:latin typeface="Cambria Math" panose="02040503050406030204" pitchFamily="18" charset="0"/>
                            <a:ea typeface="Cambria Math" panose="02040503050406030204" pitchFamily="18" charset="0"/>
                          </a:rPr>
                          <m:t>−1</m:t>
                        </m:r>
                      </m:sup>
                    </m:sSup>
                    <m:r>
                      <a:rPr lang="en-US" altLang="zh-CN" sz="2400" b="0" i="0" smtClean="0">
                        <a:solidFill>
                          <a:schemeClr val="tx1"/>
                        </a:solidFill>
                        <a:latin typeface="Cambria Math" panose="02040503050406030204" pitchFamily="18" charset="0"/>
                        <a:ea typeface="Cambria Math" panose="02040503050406030204" pitchFamily="18" charset="0"/>
                      </a:rPr>
                      <m:t>=28.75</m:t>
                    </m:r>
                  </m:oMath>
                </a14:m>
                <a:endParaRPr lang="en-US" altLang="zh-CN" sz="2400" b="0" dirty="0">
                  <a:solidFill>
                    <a:srgbClr val="0070C0"/>
                  </a:solidFill>
                  <a:ea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768694" y="4172468"/>
                <a:ext cx="5782865" cy="369332"/>
              </a:xfrm>
              <a:prstGeom prst="rect">
                <a:avLst/>
              </a:prstGeom>
              <a:blipFill>
                <a:blip r:embed="rId5"/>
                <a:stretch>
                  <a:fillRect l="-3161" t="-24590" b="-49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300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44655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整数部分：除</a:t>
            </a:r>
            <a:r>
              <a:rPr lang="en-US" altLang="zh-CN" sz="2200" spc="300" dirty="0">
                <a:latin typeface="黑体" panose="02010609060101010101" pitchFamily="49" charset="-122"/>
                <a:ea typeface="黑体" panose="02010609060101010101" pitchFamily="49" charset="-122"/>
              </a:rPr>
              <a:t>R</a:t>
            </a:r>
            <a:r>
              <a:rPr lang="zh-CN" altLang="en-US" sz="2200" spc="300" dirty="0">
                <a:latin typeface="黑体" panose="02010609060101010101" pitchFamily="49" charset="-122"/>
                <a:ea typeface="黑体" panose="02010609060101010101" pitchFamily="49" charset="-122"/>
              </a:rPr>
              <a:t>取余，倒序排列</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小数部分：乘</a:t>
            </a:r>
            <a:r>
              <a:rPr lang="en-US" altLang="zh-CN" sz="2200" spc="300" dirty="0">
                <a:latin typeface="黑体" panose="02010609060101010101" pitchFamily="49" charset="-122"/>
                <a:ea typeface="黑体" panose="02010609060101010101" pitchFamily="49" charset="-122"/>
              </a:rPr>
              <a:t>R</a:t>
            </a:r>
            <a:r>
              <a:rPr lang="zh-CN" altLang="en-US" sz="2200" spc="300" dirty="0">
                <a:latin typeface="黑体" panose="02010609060101010101" pitchFamily="49" charset="-122"/>
                <a:ea typeface="黑体" panose="02010609060101010101" pitchFamily="49" charset="-122"/>
              </a:rPr>
              <a:t>取整，顺序排列</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十进制</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R</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进制</a:t>
            </a:r>
          </a:p>
        </p:txBody>
      </p:sp>
      <p:graphicFrame>
        <p:nvGraphicFramePr>
          <p:cNvPr id="7" name="表格 6"/>
          <p:cNvGraphicFramePr>
            <a:graphicFrameLocks noGrp="1"/>
          </p:cNvGraphicFramePr>
          <p:nvPr>
            <p:extLst>
              <p:ext uri="{D42A27DB-BD31-4B8C-83A1-F6EECF244321}">
                <p14:modId xmlns:p14="http://schemas.microsoft.com/office/powerpoint/2010/main" val="2306241011"/>
              </p:ext>
            </p:extLst>
          </p:nvPr>
        </p:nvGraphicFramePr>
        <p:xfrm>
          <a:off x="734359" y="3011914"/>
          <a:ext cx="3156753" cy="3169920"/>
        </p:xfrm>
        <a:graphic>
          <a:graphicData uri="http://schemas.openxmlformats.org/drawingml/2006/table">
            <a:tbl>
              <a:tblPr firstRow="1" bandRow="1">
                <a:tableStyleId>{5C22544A-7EE6-4342-B048-85BDC9FD1C3A}</a:tableStyleId>
              </a:tblPr>
              <a:tblGrid>
                <a:gridCol w="1052251">
                  <a:extLst>
                    <a:ext uri="{9D8B030D-6E8A-4147-A177-3AD203B41FA5}">
                      <a16:colId xmlns:a16="http://schemas.microsoft.com/office/drawing/2014/main" val="2829767841"/>
                    </a:ext>
                  </a:extLst>
                </a:gridCol>
                <a:gridCol w="1052251">
                  <a:extLst>
                    <a:ext uri="{9D8B030D-6E8A-4147-A177-3AD203B41FA5}">
                      <a16:colId xmlns:a16="http://schemas.microsoft.com/office/drawing/2014/main" val="3694091726"/>
                    </a:ext>
                  </a:extLst>
                </a:gridCol>
                <a:gridCol w="1052251">
                  <a:extLst>
                    <a:ext uri="{9D8B030D-6E8A-4147-A177-3AD203B41FA5}">
                      <a16:colId xmlns:a16="http://schemas.microsoft.com/office/drawing/2014/main" val="519033088"/>
                    </a:ext>
                  </a:extLst>
                </a:gridCol>
              </a:tblGrid>
              <a:tr h="234719">
                <a:tc>
                  <a:txBody>
                    <a:bodyPr/>
                    <a:lstStyle/>
                    <a:p>
                      <a:pPr algn="ctr"/>
                      <a:endParaRPr lang="zh-CN" altLang="en-US" sz="2000" dirty="0">
                        <a:solidFill>
                          <a:srgbClr val="800000"/>
                        </a:solidFill>
                        <a:latin typeface="黑体" panose="02010609060101010101" pitchFamily="49" charset="-122"/>
                        <a:ea typeface="黑体" panose="02010609060101010101" pitchFamily="49" charset="-122"/>
                      </a:endParaRPr>
                    </a:p>
                  </a:txBody>
                  <a:tcPr/>
                </a:tc>
                <a:tc>
                  <a:txBody>
                    <a:bodyPr/>
                    <a:lstStyle/>
                    <a:p>
                      <a:pPr algn="ctr"/>
                      <a:r>
                        <a:rPr lang="zh-CN" altLang="en-US" sz="2000" dirty="0">
                          <a:solidFill>
                            <a:srgbClr val="800000"/>
                          </a:solidFill>
                          <a:latin typeface="黑体" panose="02010609060101010101" pitchFamily="49" charset="-122"/>
                          <a:ea typeface="黑体" panose="02010609060101010101" pitchFamily="49" charset="-122"/>
                        </a:rPr>
                        <a:t>商</a:t>
                      </a:r>
                    </a:p>
                  </a:txBody>
                  <a:tcPr/>
                </a:tc>
                <a:tc>
                  <a:txBody>
                    <a:bodyPr/>
                    <a:lstStyle/>
                    <a:p>
                      <a:pPr algn="ctr"/>
                      <a:r>
                        <a:rPr lang="zh-CN" altLang="en-US" sz="2000" dirty="0">
                          <a:solidFill>
                            <a:srgbClr val="800000"/>
                          </a:solidFill>
                          <a:latin typeface="黑体" panose="02010609060101010101" pitchFamily="49" charset="-122"/>
                          <a:ea typeface="黑体" panose="02010609060101010101" pitchFamily="49" charset="-122"/>
                        </a:rPr>
                        <a:t>余数</a:t>
                      </a:r>
                    </a:p>
                  </a:txBody>
                  <a:tcPr/>
                </a:tc>
                <a:extLst>
                  <a:ext uri="{0D108BD9-81ED-4DB2-BD59-A6C34878D82A}">
                    <a16:rowId xmlns:a16="http://schemas.microsoft.com/office/drawing/2014/main" val="743790410"/>
                  </a:ext>
                </a:extLst>
              </a:tr>
              <a:tr h="234719">
                <a:tc>
                  <a:txBody>
                    <a:bodyPr/>
                    <a:lstStyle/>
                    <a:p>
                      <a:pPr algn="ctr"/>
                      <a:r>
                        <a:rPr lang="en-US" altLang="zh-CN" sz="2000" dirty="0">
                          <a:latin typeface="黑体" panose="02010609060101010101" pitchFamily="49" charset="-122"/>
                          <a:ea typeface="黑体" panose="02010609060101010101" pitchFamily="49" charset="-122"/>
                        </a:rPr>
                        <a:t>123÷2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61</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801077993"/>
                  </a:ext>
                </a:extLst>
              </a:tr>
              <a:tr h="234719">
                <a:tc>
                  <a:txBody>
                    <a:bodyPr/>
                    <a:lstStyle/>
                    <a:p>
                      <a:pPr algn="ctr"/>
                      <a:r>
                        <a:rPr lang="en-US" altLang="zh-CN" sz="2000" dirty="0">
                          <a:latin typeface="黑体" panose="02010609060101010101" pitchFamily="49" charset="-122"/>
                          <a:ea typeface="黑体" panose="02010609060101010101" pitchFamily="49" charset="-122"/>
                        </a:rPr>
                        <a:t>61÷2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30</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770665120"/>
                  </a:ext>
                </a:extLst>
              </a:tr>
              <a:tr h="234719">
                <a:tc>
                  <a:txBody>
                    <a:bodyPr/>
                    <a:lstStyle/>
                    <a:p>
                      <a:pPr algn="ctr"/>
                      <a:r>
                        <a:rPr lang="en-US" altLang="zh-CN" sz="2000" dirty="0">
                          <a:latin typeface="黑体" panose="02010609060101010101" pitchFamily="49" charset="-122"/>
                          <a:ea typeface="黑体" panose="02010609060101010101" pitchFamily="49" charset="-122"/>
                        </a:rPr>
                        <a:t>30÷2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15</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275454175"/>
                  </a:ext>
                </a:extLst>
              </a:tr>
              <a:tr h="234719">
                <a:tc>
                  <a:txBody>
                    <a:bodyPr/>
                    <a:lstStyle/>
                    <a:p>
                      <a:pPr algn="ctr"/>
                      <a:r>
                        <a:rPr lang="en-US" altLang="zh-CN" sz="2000" dirty="0">
                          <a:latin typeface="黑体" panose="02010609060101010101" pitchFamily="49" charset="-122"/>
                          <a:ea typeface="黑体" panose="02010609060101010101" pitchFamily="49" charset="-122"/>
                        </a:rPr>
                        <a:t>15÷2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7</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891852398"/>
                  </a:ext>
                </a:extLst>
              </a:tr>
              <a:tr h="234719">
                <a:tc>
                  <a:txBody>
                    <a:bodyPr/>
                    <a:lstStyle/>
                    <a:p>
                      <a:pPr algn="ctr"/>
                      <a:r>
                        <a:rPr lang="en-US" altLang="zh-CN" sz="2000" dirty="0">
                          <a:latin typeface="黑体" panose="02010609060101010101" pitchFamily="49" charset="-122"/>
                          <a:ea typeface="黑体" panose="02010609060101010101" pitchFamily="49" charset="-122"/>
                        </a:rPr>
                        <a:t>7÷2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3</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649344042"/>
                  </a:ext>
                </a:extLst>
              </a:tr>
              <a:tr h="234719">
                <a:tc>
                  <a:txBody>
                    <a:bodyPr/>
                    <a:lstStyle/>
                    <a:p>
                      <a:pPr algn="ctr"/>
                      <a:r>
                        <a:rPr lang="en-US" altLang="zh-CN" sz="2000" dirty="0">
                          <a:latin typeface="黑体" panose="02010609060101010101" pitchFamily="49" charset="-122"/>
                          <a:ea typeface="黑体" panose="02010609060101010101" pitchFamily="49" charset="-122"/>
                        </a:rPr>
                        <a:t>3÷2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1</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300992701"/>
                  </a:ext>
                </a:extLst>
              </a:tr>
              <a:tr h="234719">
                <a:tc>
                  <a:txBody>
                    <a:bodyPr/>
                    <a:lstStyle/>
                    <a:p>
                      <a:pPr algn="ctr"/>
                      <a:r>
                        <a:rPr lang="en-US" altLang="zh-CN" sz="2000" dirty="0">
                          <a:latin typeface="黑体" panose="02010609060101010101" pitchFamily="49" charset="-122"/>
                          <a:ea typeface="黑体" panose="02010609060101010101" pitchFamily="49" charset="-122"/>
                        </a:rPr>
                        <a:t>1÷2</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91214468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385977480"/>
              </p:ext>
            </p:extLst>
          </p:nvPr>
        </p:nvGraphicFramePr>
        <p:xfrm>
          <a:off x="4972167" y="2997254"/>
          <a:ext cx="3875271" cy="1584960"/>
        </p:xfrm>
        <a:graphic>
          <a:graphicData uri="http://schemas.openxmlformats.org/drawingml/2006/table">
            <a:tbl>
              <a:tblPr firstRow="1" bandRow="1">
                <a:tableStyleId>{5C22544A-7EE6-4342-B048-85BDC9FD1C3A}</a:tableStyleId>
              </a:tblPr>
              <a:tblGrid>
                <a:gridCol w="1291757">
                  <a:extLst>
                    <a:ext uri="{9D8B030D-6E8A-4147-A177-3AD203B41FA5}">
                      <a16:colId xmlns:a16="http://schemas.microsoft.com/office/drawing/2014/main" val="3694091726"/>
                    </a:ext>
                  </a:extLst>
                </a:gridCol>
                <a:gridCol w="1291757">
                  <a:extLst>
                    <a:ext uri="{9D8B030D-6E8A-4147-A177-3AD203B41FA5}">
                      <a16:colId xmlns:a16="http://schemas.microsoft.com/office/drawing/2014/main" val="519033088"/>
                    </a:ext>
                  </a:extLst>
                </a:gridCol>
                <a:gridCol w="1291757">
                  <a:extLst>
                    <a:ext uri="{9D8B030D-6E8A-4147-A177-3AD203B41FA5}">
                      <a16:colId xmlns:a16="http://schemas.microsoft.com/office/drawing/2014/main" val="1087200817"/>
                    </a:ext>
                  </a:extLst>
                </a:gridCol>
              </a:tblGrid>
              <a:tr h="306614">
                <a:tc>
                  <a:txBody>
                    <a:bodyPr/>
                    <a:lstStyle/>
                    <a:p>
                      <a:pPr algn="ctr"/>
                      <a:r>
                        <a:rPr lang="zh-CN" altLang="en-US" sz="2000" dirty="0">
                          <a:solidFill>
                            <a:srgbClr val="800000"/>
                          </a:solidFill>
                          <a:latin typeface="黑体" panose="02010609060101010101" pitchFamily="49" charset="-122"/>
                          <a:ea typeface="黑体" panose="02010609060101010101" pitchFamily="49" charset="-122"/>
                        </a:rPr>
                        <a:t>整数部分</a:t>
                      </a:r>
                    </a:p>
                  </a:txBody>
                  <a:tcPr/>
                </a:tc>
                <a:tc>
                  <a:txBody>
                    <a:bodyPr/>
                    <a:lstStyle/>
                    <a:p>
                      <a:pPr algn="ctr"/>
                      <a:r>
                        <a:rPr lang="zh-CN" altLang="en-US" sz="2000" dirty="0">
                          <a:solidFill>
                            <a:srgbClr val="800000"/>
                          </a:solidFill>
                          <a:latin typeface="黑体" panose="02010609060101010101" pitchFamily="49" charset="-122"/>
                          <a:ea typeface="黑体" panose="02010609060101010101" pitchFamily="49" charset="-122"/>
                        </a:rPr>
                        <a:t>小数部分</a:t>
                      </a:r>
                    </a:p>
                  </a:txBody>
                  <a:tcPr/>
                </a:tc>
                <a:tc>
                  <a:txBody>
                    <a:bodyPr/>
                    <a:lstStyle/>
                    <a:p>
                      <a:pPr algn="ctr"/>
                      <a:endParaRPr lang="zh-CN" altLang="en-US" sz="2000" dirty="0">
                        <a:solidFill>
                          <a:srgbClr val="800000"/>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743790410"/>
                  </a:ext>
                </a:extLst>
              </a:tr>
              <a:tr h="306614">
                <a:tc>
                  <a:txBody>
                    <a:bodyPr/>
                    <a:lstStyle/>
                    <a:p>
                      <a:pPr algn="ctr"/>
                      <a:r>
                        <a:rPr lang="en-US" altLang="zh-CN" sz="2000" dirty="0">
                          <a:solidFill>
                            <a:srgbClr val="0070C0"/>
                          </a:solidFill>
                          <a:latin typeface="黑体" panose="02010609060101010101" pitchFamily="49" charset="-122"/>
                          <a:ea typeface="黑体" panose="02010609060101010101" pitchFamily="49" charset="-122"/>
                        </a:rPr>
                        <a:t>1</a:t>
                      </a:r>
                      <a:endParaRPr lang="zh-CN" altLang="en-US" sz="20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0.25</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0.625×2</a:t>
                      </a:r>
                      <a:endParaRPr lang="zh-CN" altLang="en-US" sz="20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801077993"/>
                  </a:ext>
                </a:extLst>
              </a:tr>
              <a:tr h="306614">
                <a:tc>
                  <a:txBody>
                    <a:bodyPr/>
                    <a:lstStyle/>
                    <a:p>
                      <a:pPr algn="ctr"/>
                      <a:r>
                        <a:rPr lang="en-US" altLang="zh-CN" sz="2000" dirty="0">
                          <a:solidFill>
                            <a:srgbClr val="0070C0"/>
                          </a:solidFill>
                          <a:latin typeface="黑体" panose="02010609060101010101" pitchFamily="49" charset="-122"/>
                          <a:ea typeface="黑体" panose="02010609060101010101" pitchFamily="49" charset="-122"/>
                        </a:rPr>
                        <a:t>0</a:t>
                      </a:r>
                      <a:endParaRPr lang="zh-CN" altLang="en-US" sz="20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0.5</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0.25×2</a:t>
                      </a:r>
                      <a:endParaRPr lang="zh-CN" altLang="en-US" sz="20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770665120"/>
                  </a:ext>
                </a:extLst>
              </a:tr>
              <a:tr h="306614">
                <a:tc>
                  <a:txBody>
                    <a:bodyPr/>
                    <a:lstStyle/>
                    <a:p>
                      <a:pPr algn="ctr"/>
                      <a:r>
                        <a:rPr lang="en-US" altLang="zh-CN" sz="2000" dirty="0">
                          <a:solidFill>
                            <a:srgbClr val="0070C0"/>
                          </a:solidFill>
                          <a:latin typeface="黑体" panose="02010609060101010101" pitchFamily="49" charset="-122"/>
                          <a:ea typeface="黑体" panose="02010609060101010101" pitchFamily="49" charset="-122"/>
                        </a:rPr>
                        <a:t>1</a:t>
                      </a:r>
                      <a:endParaRPr lang="zh-CN" altLang="en-US" sz="20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a:t>
                      </a:r>
                      <a:endParaRPr lang="zh-CN" altLang="en-US" sz="2000" dirty="0">
                        <a:latin typeface="黑体" panose="02010609060101010101" pitchFamily="49" charset="-122"/>
                        <a:ea typeface="黑体" panose="02010609060101010101" pitchFamily="49" charset="-122"/>
                      </a:endParaRPr>
                    </a:p>
                  </a:txBody>
                  <a:tcPr/>
                </a:tc>
                <a:tc>
                  <a:txBody>
                    <a:bodyPr/>
                    <a:lstStyle/>
                    <a:p>
                      <a:pPr algn="ctr"/>
                      <a:r>
                        <a:rPr lang="en-US" altLang="zh-CN" sz="2000" dirty="0">
                          <a:latin typeface="黑体" panose="02010609060101010101" pitchFamily="49" charset="-122"/>
                          <a:ea typeface="黑体" panose="02010609060101010101" pitchFamily="49" charset="-122"/>
                        </a:rPr>
                        <a:t>0.5×2</a:t>
                      </a:r>
                      <a:endParaRPr lang="zh-CN" altLang="en-US" sz="20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275454175"/>
                  </a:ext>
                </a:extLst>
              </a:tr>
            </a:tbl>
          </a:graphicData>
        </a:graphic>
      </p:graphicFrame>
      <p:sp>
        <p:nvSpPr>
          <p:cNvPr id="11" name="矩形 10"/>
          <p:cNvSpPr/>
          <p:nvPr/>
        </p:nvSpPr>
        <p:spPr>
          <a:xfrm>
            <a:off x="3840939" y="5424696"/>
            <a:ext cx="2390398" cy="430887"/>
          </a:xfrm>
          <a:prstGeom prst="rect">
            <a:avLst/>
          </a:prstGeom>
        </p:spPr>
        <p:txBody>
          <a:bodyPr wrap="none">
            <a:spAutoFit/>
          </a:bodyPr>
          <a:lstStyle/>
          <a:p>
            <a:pPr lvl="1"/>
            <a:r>
              <a:rPr lang="en-US" altLang="zh-CN" sz="2200" spc="600" dirty="0">
                <a:latin typeface="黑体" panose="02010609060101010101" pitchFamily="49" charset="-122"/>
                <a:ea typeface="黑体" panose="02010609060101010101" pitchFamily="49" charset="-122"/>
              </a:rPr>
              <a:t>123.625=</a:t>
            </a:r>
            <a:endParaRPr lang="zh-CN" altLang="en-US" sz="2200" spc="600" dirty="0">
              <a:latin typeface="黑体" panose="02010609060101010101" pitchFamily="49" charset="-122"/>
              <a:ea typeface="黑体" panose="02010609060101010101" pitchFamily="49" charset="-122"/>
            </a:endParaRPr>
          </a:p>
        </p:txBody>
      </p:sp>
      <p:sp>
        <p:nvSpPr>
          <p:cNvPr id="20" name="上箭头 19"/>
          <p:cNvSpPr/>
          <p:nvPr/>
        </p:nvSpPr>
        <p:spPr>
          <a:xfrm>
            <a:off x="3561806" y="3685194"/>
            <a:ext cx="279133" cy="2160000"/>
          </a:xfrm>
          <a:prstGeom prst="upArrow">
            <a:avLst/>
          </a:prstGeom>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flipV="1">
            <a:off x="5052410" y="3454184"/>
            <a:ext cx="279133" cy="1080000"/>
          </a:xfrm>
          <a:prstGeom prst="upArrow">
            <a:avLst/>
          </a:prstGeom>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092156" y="5424696"/>
            <a:ext cx="1710725" cy="430887"/>
          </a:xfrm>
          <a:prstGeom prst="rect">
            <a:avLst/>
          </a:prstGeom>
        </p:spPr>
        <p:txBody>
          <a:bodyPr wrap="none">
            <a:spAutoFit/>
          </a:bodyPr>
          <a:lstStyle/>
          <a:p>
            <a:r>
              <a:rPr lang="en-US" altLang="zh-CN" sz="2200" spc="600" dirty="0">
                <a:solidFill>
                  <a:srgbClr val="FF0000"/>
                </a:solidFill>
                <a:latin typeface="黑体" panose="02010609060101010101" pitchFamily="49" charset="-122"/>
                <a:ea typeface="黑体" panose="02010609060101010101" pitchFamily="49" charset="-122"/>
              </a:rPr>
              <a:t>1111011</a:t>
            </a:r>
            <a:endParaRPr lang="zh-CN" altLang="en-US" dirty="0"/>
          </a:p>
        </p:txBody>
      </p:sp>
      <p:sp>
        <p:nvSpPr>
          <p:cNvPr id="24" name="矩形 23"/>
          <p:cNvSpPr/>
          <p:nvPr/>
        </p:nvSpPr>
        <p:spPr>
          <a:xfrm>
            <a:off x="7329074" y="5424696"/>
            <a:ext cx="1518364" cy="430887"/>
          </a:xfrm>
          <a:prstGeom prst="rect">
            <a:avLst/>
          </a:prstGeom>
        </p:spPr>
        <p:txBody>
          <a:bodyPr wrap="none">
            <a:spAutoFit/>
          </a:bodyPr>
          <a:lstStyle/>
          <a:p>
            <a:pPr lvl="1"/>
            <a:r>
              <a:rPr lang="en-US" altLang="zh-CN" sz="2200" spc="600" dirty="0">
                <a:solidFill>
                  <a:srgbClr val="0070C0"/>
                </a:solidFill>
                <a:latin typeface="黑体" panose="02010609060101010101" pitchFamily="49" charset="-122"/>
                <a:ea typeface="黑体" panose="02010609060101010101" pitchFamily="49" charset="-122"/>
              </a:rPr>
              <a:t>101</a:t>
            </a:r>
            <a:r>
              <a:rPr lang="en-US" altLang="zh-CN" sz="2200" spc="600" dirty="0">
                <a:solidFill>
                  <a:prstClr val="black"/>
                </a:solidFill>
                <a:latin typeface="黑体" panose="02010609060101010101" pitchFamily="49" charset="-122"/>
                <a:ea typeface="黑体" panose="02010609060101010101" pitchFamily="49" charset="-122"/>
              </a:rPr>
              <a:t>B</a:t>
            </a:r>
            <a:endParaRPr lang="zh-CN" altLang="en-US" sz="2200" spc="600" dirty="0">
              <a:solidFill>
                <a:prstClr val="black"/>
              </a:solidFill>
              <a:latin typeface="黑体" panose="02010609060101010101" pitchFamily="49" charset="-122"/>
              <a:ea typeface="黑体" panose="02010609060101010101" pitchFamily="49" charset="-122"/>
            </a:endParaRPr>
          </a:p>
        </p:txBody>
      </p:sp>
      <p:sp>
        <p:nvSpPr>
          <p:cNvPr id="25" name="矩形 24"/>
          <p:cNvSpPr/>
          <p:nvPr/>
        </p:nvSpPr>
        <p:spPr>
          <a:xfrm>
            <a:off x="7601544" y="5424696"/>
            <a:ext cx="402674" cy="430887"/>
          </a:xfrm>
          <a:prstGeom prst="rect">
            <a:avLst/>
          </a:prstGeom>
        </p:spPr>
        <p:txBody>
          <a:bodyPr wrap="none">
            <a:spAutoFit/>
          </a:bodyPr>
          <a:lstStyle/>
          <a:p>
            <a:r>
              <a:rPr lang="en-US" altLang="zh-CN" sz="2200" spc="600" dirty="0">
                <a:solidFill>
                  <a:prstClr val="black"/>
                </a:solidFill>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124993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animBg="1"/>
      <p:bldP spid="21" grpId="0" animBg="1"/>
      <p:bldP spid="23"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144655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小数部分乘不尽时，需根据精度保留小数位</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例如，将十进制数</a:t>
            </a:r>
            <a:r>
              <a:rPr lang="en-US" altLang="zh-CN" sz="2200" spc="300" dirty="0">
                <a:latin typeface="黑体" panose="02010609060101010101" pitchFamily="49" charset="-122"/>
                <a:ea typeface="黑体" panose="02010609060101010101" pitchFamily="49" charset="-122"/>
              </a:rPr>
              <a:t>0.6</a:t>
            </a:r>
            <a:r>
              <a:rPr lang="zh-CN" altLang="en-US" sz="2200" spc="300" dirty="0">
                <a:latin typeface="黑体" panose="02010609060101010101" pitchFamily="49" charset="-122"/>
                <a:ea typeface="黑体" panose="02010609060101010101" pitchFamily="49" charset="-122"/>
              </a:rPr>
              <a:t>转换为二进制，要求精度为</a:t>
            </a:r>
            <a:r>
              <a:rPr lang="en-US" altLang="zh-CN" sz="2200" spc="300" dirty="0">
                <a:latin typeface="黑体" panose="02010609060101010101" pitchFamily="49" charset="-122"/>
                <a:ea typeface="黑体" panose="02010609060101010101" pitchFamily="49" charset="-122"/>
              </a:rPr>
              <a:t>0.1</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十进制</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R</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进制</a:t>
            </a:r>
          </a:p>
        </p:txBody>
      </p:sp>
      <p:graphicFrame>
        <p:nvGraphicFramePr>
          <p:cNvPr id="10" name="表格 9"/>
          <p:cNvGraphicFramePr>
            <a:graphicFrameLocks noGrp="1"/>
          </p:cNvGraphicFramePr>
          <p:nvPr>
            <p:extLst>
              <p:ext uri="{D42A27DB-BD31-4B8C-83A1-F6EECF244321}">
                <p14:modId xmlns:p14="http://schemas.microsoft.com/office/powerpoint/2010/main" val="1324158330"/>
              </p:ext>
            </p:extLst>
          </p:nvPr>
        </p:nvGraphicFramePr>
        <p:xfrm>
          <a:off x="2103575" y="3580325"/>
          <a:ext cx="5375913" cy="2964108"/>
        </p:xfrm>
        <a:graphic>
          <a:graphicData uri="http://schemas.openxmlformats.org/drawingml/2006/table">
            <a:tbl>
              <a:tblPr firstRow="1" bandRow="1">
                <a:tableStyleId>{5C22544A-7EE6-4342-B048-85BDC9FD1C3A}</a:tableStyleId>
              </a:tblPr>
              <a:tblGrid>
                <a:gridCol w="1791971">
                  <a:extLst>
                    <a:ext uri="{9D8B030D-6E8A-4147-A177-3AD203B41FA5}">
                      <a16:colId xmlns:a16="http://schemas.microsoft.com/office/drawing/2014/main" val="2829767841"/>
                    </a:ext>
                  </a:extLst>
                </a:gridCol>
                <a:gridCol w="1791971">
                  <a:extLst>
                    <a:ext uri="{9D8B030D-6E8A-4147-A177-3AD203B41FA5}">
                      <a16:colId xmlns:a16="http://schemas.microsoft.com/office/drawing/2014/main" val="3694091726"/>
                    </a:ext>
                  </a:extLst>
                </a:gridCol>
                <a:gridCol w="1791971">
                  <a:extLst>
                    <a:ext uri="{9D8B030D-6E8A-4147-A177-3AD203B41FA5}">
                      <a16:colId xmlns:a16="http://schemas.microsoft.com/office/drawing/2014/main" val="519033088"/>
                    </a:ext>
                  </a:extLst>
                </a:gridCol>
              </a:tblGrid>
              <a:tr h="403788">
                <a:tc>
                  <a:txBody>
                    <a:bodyPr/>
                    <a:lstStyle/>
                    <a:p>
                      <a:pPr algn="ctr"/>
                      <a:endParaRPr lang="zh-CN" altLang="en-US" sz="2200" dirty="0">
                        <a:solidFill>
                          <a:srgbClr val="800000"/>
                        </a:solidFill>
                        <a:latin typeface="黑体" panose="02010609060101010101" pitchFamily="49" charset="-122"/>
                        <a:ea typeface="黑体" panose="02010609060101010101" pitchFamily="49" charset="-122"/>
                      </a:endParaRPr>
                    </a:p>
                  </a:txBody>
                  <a:tcPr/>
                </a:tc>
                <a:tc>
                  <a:txBody>
                    <a:bodyPr/>
                    <a:lstStyle/>
                    <a:p>
                      <a:pPr algn="ctr"/>
                      <a:r>
                        <a:rPr lang="zh-CN" altLang="en-US" sz="2200" dirty="0">
                          <a:solidFill>
                            <a:srgbClr val="800000"/>
                          </a:solidFill>
                          <a:latin typeface="黑体" panose="02010609060101010101" pitchFamily="49" charset="-122"/>
                          <a:ea typeface="黑体" panose="02010609060101010101" pitchFamily="49" charset="-122"/>
                        </a:rPr>
                        <a:t>整数部分</a:t>
                      </a:r>
                    </a:p>
                  </a:txBody>
                  <a:tcPr/>
                </a:tc>
                <a:tc>
                  <a:txBody>
                    <a:bodyPr/>
                    <a:lstStyle/>
                    <a:p>
                      <a:pPr algn="ctr"/>
                      <a:r>
                        <a:rPr lang="zh-CN" altLang="en-US" sz="2200" dirty="0">
                          <a:solidFill>
                            <a:srgbClr val="800000"/>
                          </a:solidFill>
                          <a:latin typeface="黑体" panose="02010609060101010101" pitchFamily="49" charset="-122"/>
                          <a:ea typeface="黑体" panose="02010609060101010101" pitchFamily="49" charset="-122"/>
                        </a:rPr>
                        <a:t>小数部分</a:t>
                      </a:r>
                    </a:p>
                  </a:txBody>
                  <a:tcPr/>
                </a:tc>
                <a:extLst>
                  <a:ext uri="{0D108BD9-81ED-4DB2-BD59-A6C34878D82A}">
                    <a16:rowId xmlns:a16="http://schemas.microsoft.com/office/drawing/2014/main" val="743790410"/>
                  </a:ext>
                </a:extLst>
              </a:tr>
              <a:tr h="403788">
                <a:tc>
                  <a:txBody>
                    <a:bodyPr/>
                    <a:lstStyle/>
                    <a:p>
                      <a:pPr algn="ctr"/>
                      <a:r>
                        <a:rPr lang="en-US" altLang="zh-CN" sz="2200" dirty="0">
                          <a:latin typeface="黑体" panose="02010609060101010101" pitchFamily="49" charset="-122"/>
                          <a:ea typeface="黑体" panose="02010609060101010101" pitchFamily="49" charset="-122"/>
                        </a:rPr>
                        <a:t>0.6×2=1.2</a:t>
                      </a:r>
                      <a:endParaRPr lang="zh-CN" altLang="en-US" sz="2200" dirty="0">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rgbClr val="0070C0"/>
                          </a:solidFill>
                          <a:latin typeface="黑体" panose="02010609060101010101" pitchFamily="49" charset="-122"/>
                          <a:ea typeface="黑体" panose="02010609060101010101" pitchFamily="49" charset="-122"/>
                        </a:rPr>
                        <a:t>1</a:t>
                      </a:r>
                      <a:endParaRPr lang="zh-CN" altLang="en-US" sz="22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latin typeface="黑体" panose="02010609060101010101" pitchFamily="49" charset="-122"/>
                          <a:ea typeface="黑体" panose="02010609060101010101" pitchFamily="49" charset="-122"/>
                        </a:rPr>
                        <a:t>0.2</a:t>
                      </a:r>
                      <a:endParaRPr lang="zh-CN" altLang="en-US" sz="22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801077993"/>
                  </a:ext>
                </a:extLst>
              </a:tr>
              <a:tr h="403788">
                <a:tc>
                  <a:txBody>
                    <a:bodyPr/>
                    <a:lstStyle/>
                    <a:p>
                      <a:pPr algn="ctr"/>
                      <a:r>
                        <a:rPr lang="en-US" altLang="zh-CN" sz="2200" dirty="0">
                          <a:latin typeface="黑体" panose="02010609060101010101" pitchFamily="49" charset="-122"/>
                          <a:ea typeface="黑体" panose="02010609060101010101" pitchFamily="49" charset="-122"/>
                        </a:rPr>
                        <a:t>0.2×2=0.4</a:t>
                      </a:r>
                      <a:endParaRPr lang="zh-CN" altLang="en-US" sz="2200" dirty="0">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rgbClr val="0070C0"/>
                          </a:solidFill>
                          <a:latin typeface="黑体" panose="02010609060101010101" pitchFamily="49" charset="-122"/>
                          <a:ea typeface="黑体" panose="02010609060101010101" pitchFamily="49" charset="-122"/>
                        </a:rPr>
                        <a:t>0</a:t>
                      </a:r>
                      <a:endParaRPr lang="zh-CN" altLang="en-US" sz="22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latin typeface="黑体" panose="02010609060101010101" pitchFamily="49" charset="-122"/>
                          <a:ea typeface="黑体" panose="02010609060101010101" pitchFamily="49" charset="-122"/>
                        </a:rPr>
                        <a:t>0.4</a:t>
                      </a:r>
                      <a:endParaRPr lang="zh-CN" altLang="en-US" sz="22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770665120"/>
                  </a:ext>
                </a:extLst>
              </a:tr>
              <a:tr h="403788">
                <a:tc>
                  <a:txBody>
                    <a:bodyPr/>
                    <a:lstStyle/>
                    <a:p>
                      <a:pPr algn="ctr"/>
                      <a:r>
                        <a:rPr lang="en-US" altLang="zh-CN" sz="2200" dirty="0">
                          <a:latin typeface="黑体" panose="02010609060101010101" pitchFamily="49" charset="-122"/>
                          <a:ea typeface="黑体" panose="02010609060101010101" pitchFamily="49" charset="-122"/>
                        </a:rPr>
                        <a:t>0.4×2=0.8</a:t>
                      </a:r>
                      <a:endParaRPr lang="zh-CN" altLang="en-US" sz="2200" dirty="0">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rgbClr val="0070C0"/>
                          </a:solidFill>
                          <a:latin typeface="黑体" panose="02010609060101010101" pitchFamily="49" charset="-122"/>
                          <a:ea typeface="黑体" panose="02010609060101010101" pitchFamily="49" charset="-122"/>
                        </a:rPr>
                        <a:t>0</a:t>
                      </a:r>
                      <a:endParaRPr lang="zh-CN" altLang="en-US" sz="22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latin typeface="黑体" panose="02010609060101010101" pitchFamily="49" charset="-122"/>
                          <a:ea typeface="黑体" panose="02010609060101010101" pitchFamily="49" charset="-122"/>
                        </a:rPr>
                        <a:t>0.8</a:t>
                      </a:r>
                      <a:endParaRPr lang="zh-CN" altLang="en-US" sz="22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275454175"/>
                  </a:ext>
                </a:extLst>
              </a:tr>
              <a:tr h="403788">
                <a:tc>
                  <a:txBody>
                    <a:bodyPr/>
                    <a:lstStyle/>
                    <a:p>
                      <a:pPr algn="ctr"/>
                      <a:r>
                        <a:rPr lang="en-US" altLang="zh-CN" sz="2200" dirty="0">
                          <a:latin typeface="黑体" panose="02010609060101010101" pitchFamily="49" charset="-122"/>
                          <a:ea typeface="黑体" panose="02010609060101010101" pitchFamily="49" charset="-122"/>
                        </a:rPr>
                        <a:t>0.8×2=1.6</a:t>
                      </a:r>
                      <a:endParaRPr lang="zh-CN" altLang="en-US" sz="2200" dirty="0">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rgbClr val="0070C0"/>
                          </a:solidFill>
                          <a:latin typeface="黑体" panose="02010609060101010101" pitchFamily="49" charset="-122"/>
                          <a:ea typeface="黑体" panose="02010609060101010101" pitchFamily="49" charset="-122"/>
                        </a:rPr>
                        <a:t>1</a:t>
                      </a:r>
                      <a:endParaRPr lang="zh-CN" altLang="en-US" sz="22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latin typeface="黑体" panose="02010609060101010101" pitchFamily="49" charset="-122"/>
                          <a:ea typeface="黑体" panose="02010609060101010101" pitchFamily="49" charset="-122"/>
                        </a:rPr>
                        <a:t>0.6</a:t>
                      </a:r>
                      <a:endParaRPr lang="zh-CN" altLang="en-US" sz="22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762569132"/>
                  </a:ext>
                </a:extLst>
              </a:tr>
              <a:tr h="403788">
                <a:tc>
                  <a:txBody>
                    <a:bodyPr/>
                    <a:lstStyle/>
                    <a:p>
                      <a:pPr algn="ctr"/>
                      <a:r>
                        <a:rPr lang="en-US" altLang="zh-CN" sz="2200" dirty="0">
                          <a:latin typeface="黑体" panose="02010609060101010101" pitchFamily="49" charset="-122"/>
                          <a:ea typeface="黑体" panose="02010609060101010101" pitchFamily="49" charset="-122"/>
                        </a:rPr>
                        <a:t>0.6×2=1.2</a:t>
                      </a:r>
                      <a:endParaRPr lang="zh-CN" altLang="en-US" sz="2200" dirty="0">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rgbClr val="0070C0"/>
                          </a:solidFill>
                          <a:latin typeface="黑体" panose="02010609060101010101" pitchFamily="49" charset="-122"/>
                          <a:ea typeface="黑体" panose="02010609060101010101" pitchFamily="49" charset="-122"/>
                        </a:rPr>
                        <a:t>1</a:t>
                      </a:r>
                      <a:endParaRPr lang="zh-CN" altLang="en-US" sz="2200" dirty="0">
                        <a:solidFill>
                          <a:srgbClr val="0070C0"/>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latin typeface="黑体" panose="02010609060101010101" pitchFamily="49" charset="-122"/>
                          <a:ea typeface="黑体" panose="02010609060101010101" pitchFamily="49" charset="-122"/>
                        </a:rPr>
                        <a:t>0.2</a:t>
                      </a:r>
                      <a:endParaRPr lang="zh-CN" altLang="en-US" sz="22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793740988"/>
                  </a:ext>
                </a:extLst>
              </a:tr>
              <a:tr h="403788">
                <a:tc>
                  <a:txBody>
                    <a:bodyPr/>
                    <a:lstStyle/>
                    <a:p>
                      <a:pPr algn="ctr"/>
                      <a:endParaRPr lang="en-US" altLang="zh-CN" sz="2200" dirty="0">
                        <a:latin typeface="黑体" panose="02010609060101010101" pitchFamily="49" charset="-122"/>
                        <a:ea typeface="黑体" panose="02010609060101010101" pitchFamily="49" charset="-122"/>
                      </a:endParaRPr>
                    </a:p>
                    <a:p>
                      <a:pPr algn="ctr"/>
                      <a:endParaRPr lang="en-US" altLang="zh-CN" sz="2200" dirty="0">
                        <a:latin typeface="黑体" panose="02010609060101010101" pitchFamily="49" charset="-122"/>
                        <a:ea typeface="黑体" panose="02010609060101010101" pitchFamily="49" charset="-122"/>
                      </a:endParaRPr>
                    </a:p>
                    <a:p>
                      <a:pPr algn="ctr"/>
                      <a:r>
                        <a:rPr lang="en-US" altLang="zh-CN" sz="2200" dirty="0">
                          <a:latin typeface="黑体" panose="02010609060101010101" pitchFamily="49" charset="-122"/>
                          <a:ea typeface="黑体" panose="02010609060101010101" pitchFamily="49" charset="-122"/>
                        </a:rPr>
                        <a:t>…</a:t>
                      </a:r>
                    </a:p>
                  </a:txBody>
                  <a:tcPr vert="eaVert"/>
                </a:tc>
                <a:tc>
                  <a:txBody>
                    <a:bodyPr/>
                    <a:lstStyle/>
                    <a:p>
                      <a:pPr algn="ctr"/>
                      <a:endParaRPr lang="en-US" altLang="zh-CN" sz="2200" dirty="0">
                        <a:solidFill>
                          <a:srgbClr val="0070C0"/>
                        </a:solidFill>
                        <a:latin typeface="黑体" panose="02010609060101010101" pitchFamily="49" charset="-122"/>
                        <a:ea typeface="黑体" panose="02010609060101010101" pitchFamily="49" charset="-122"/>
                      </a:endParaRPr>
                    </a:p>
                    <a:p>
                      <a:pPr algn="ctr"/>
                      <a:endParaRPr lang="en-US" altLang="zh-CN" sz="2200" dirty="0">
                        <a:solidFill>
                          <a:srgbClr val="0070C0"/>
                        </a:solidFill>
                        <a:latin typeface="黑体" panose="02010609060101010101" pitchFamily="49" charset="-122"/>
                        <a:ea typeface="黑体" panose="02010609060101010101" pitchFamily="49" charset="-122"/>
                      </a:endParaRPr>
                    </a:p>
                    <a:p>
                      <a:pPr algn="ctr"/>
                      <a:r>
                        <a:rPr lang="en-US" altLang="zh-CN" sz="2200" dirty="0">
                          <a:solidFill>
                            <a:srgbClr val="0070C0"/>
                          </a:solidFill>
                          <a:latin typeface="黑体" panose="02010609060101010101" pitchFamily="49" charset="-122"/>
                          <a:ea typeface="黑体" panose="02010609060101010101" pitchFamily="49" charset="-122"/>
                        </a:rPr>
                        <a:t>…</a:t>
                      </a:r>
                      <a:endParaRPr lang="zh-CN" altLang="en-US" sz="2200" dirty="0">
                        <a:solidFill>
                          <a:srgbClr val="0070C0"/>
                        </a:solidFill>
                        <a:latin typeface="黑体" panose="02010609060101010101" pitchFamily="49" charset="-122"/>
                        <a:ea typeface="黑体" panose="02010609060101010101" pitchFamily="49" charset="-122"/>
                      </a:endParaRPr>
                    </a:p>
                  </a:txBody>
                  <a:tcPr vert="eaVert"/>
                </a:tc>
                <a:tc>
                  <a:txBody>
                    <a:bodyPr/>
                    <a:lstStyle/>
                    <a:p>
                      <a:pPr algn="ctr"/>
                      <a:endParaRPr lang="en-US" altLang="zh-CN" sz="2200" dirty="0">
                        <a:latin typeface="黑体" panose="02010609060101010101" pitchFamily="49" charset="-122"/>
                        <a:ea typeface="黑体" panose="02010609060101010101" pitchFamily="49" charset="-122"/>
                      </a:endParaRPr>
                    </a:p>
                    <a:p>
                      <a:pPr algn="ctr"/>
                      <a:endParaRPr lang="en-US" altLang="zh-CN" sz="2200" dirty="0">
                        <a:latin typeface="黑体" panose="02010609060101010101" pitchFamily="49" charset="-122"/>
                        <a:ea typeface="黑体" panose="02010609060101010101" pitchFamily="49" charset="-122"/>
                      </a:endParaRPr>
                    </a:p>
                    <a:p>
                      <a:pPr algn="ctr"/>
                      <a:r>
                        <a:rPr lang="en-US" altLang="zh-CN" sz="2200" dirty="0">
                          <a:latin typeface="黑体" panose="02010609060101010101" pitchFamily="49" charset="-122"/>
                          <a:ea typeface="黑体" panose="02010609060101010101" pitchFamily="49" charset="-122"/>
                        </a:rPr>
                        <a:t>…</a:t>
                      </a:r>
                      <a:endParaRPr lang="zh-CN" altLang="en-US" sz="2200" dirty="0">
                        <a:latin typeface="黑体" panose="02010609060101010101" pitchFamily="49" charset="-122"/>
                        <a:ea typeface="黑体" panose="02010609060101010101" pitchFamily="49" charset="-122"/>
                      </a:endParaRPr>
                    </a:p>
                  </a:txBody>
                  <a:tcPr vert="eaVert"/>
                </a:tc>
                <a:extLst>
                  <a:ext uri="{0D108BD9-81ED-4DB2-BD59-A6C34878D82A}">
                    <a16:rowId xmlns:a16="http://schemas.microsoft.com/office/drawing/2014/main" val="3729068576"/>
                  </a:ext>
                </a:extLst>
              </a:tr>
            </a:tbl>
          </a:graphicData>
        </a:graphic>
      </p:graphicFrame>
      <p:sp>
        <p:nvSpPr>
          <p:cNvPr id="3" name="矩形 2"/>
          <p:cNvSpPr/>
          <p:nvPr/>
        </p:nvSpPr>
        <p:spPr>
          <a:xfrm>
            <a:off x="3420043" y="2765691"/>
            <a:ext cx="1479892" cy="492443"/>
          </a:xfrm>
          <a:prstGeom prst="rect">
            <a:avLst/>
          </a:prstGeom>
        </p:spPr>
        <p:txBody>
          <a:bodyPr wrap="none">
            <a:spAutoFit/>
          </a:bodyPr>
          <a:lstStyle/>
          <a:p>
            <a:pPr lvl="1"/>
            <a:r>
              <a:rPr lang="en-US" altLang="zh-CN" sz="2600" dirty="0">
                <a:latin typeface="黑体" panose="02010609060101010101" pitchFamily="49" charset="-122"/>
                <a:ea typeface="黑体" panose="02010609060101010101" pitchFamily="49" charset="-122"/>
              </a:rPr>
              <a:t>0.6 =</a:t>
            </a:r>
            <a:endParaRPr lang="zh-CN" altLang="en-US" sz="2600" dirty="0">
              <a:solidFill>
                <a:srgbClr val="0070C0"/>
              </a:solidFill>
              <a:latin typeface="黑体" panose="02010609060101010101" pitchFamily="49" charset="-122"/>
              <a:ea typeface="黑体" panose="02010609060101010101" pitchFamily="49" charset="-122"/>
            </a:endParaRPr>
          </a:p>
        </p:txBody>
      </p:sp>
      <p:sp>
        <p:nvSpPr>
          <p:cNvPr id="4" name="矩形 3"/>
          <p:cNvSpPr/>
          <p:nvPr/>
        </p:nvSpPr>
        <p:spPr>
          <a:xfrm>
            <a:off x="4459520" y="2765691"/>
            <a:ext cx="1479892" cy="492443"/>
          </a:xfrm>
          <a:prstGeom prst="rect">
            <a:avLst/>
          </a:prstGeom>
        </p:spPr>
        <p:txBody>
          <a:bodyPr wrap="none">
            <a:spAutoFit/>
          </a:bodyPr>
          <a:lstStyle/>
          <a:p>
            <a:pPr lvl="1"/>
            <a:r>
              <a:rPr lang="en-US" altLang="zh-CN" sz="2600" dirty="0">
                <a:solidFill>
                  <a:srgbClr val="0070C0"/>
                </a:solidFill>
                <a:latin typeface="黑体" panose="02010609060101010101" pitchFamily="49" charset="-122"/>
                <a:ea typeface="黑体" panose="02010609060101010101" pitchFamily="49" charset="-122"/>
              </a:rPr>
              <a:t>1001B</a:t>
            </a:r>
            <a:endParaRPr lang="zh-CN" altLang="en-US" sz="2600"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292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538609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二进制</a:t>
            </a:r>
            <a:r>
              <a:rPr lang="zh-CN" altLang="en-US" sz="2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zh-CN" altLang="en-US" sz="2200" spc="300" dirty="0">
                <a:solidFill>
                  <a:schemeClr val="tx1">
                    <a:lumMod val="85000"/>
                    <a:lumOff val="15000"/>
                  </a:schemeClr>
                </a:solidFill>
                <a:latin typeface="黑体" panose="02010609060101010101" pitchFamily="49" charset="-122"/>
                <a:ea typeface="黑体" panose="02010609060101010101" pitchFamily="49" charset="-122"/>
                <a:cs typeface="Helvetica" panose="020B0604020202020204" pitchFamily="34" charset="0"/>
                <a:sym typeface="Wingdings" panose="05000000000000000000" pitchFamily="2" charset="2"/>
              </a:rPr>
              <a:t>十六</a:t>
            </a:r>
            <a:r>
              <a:rPr lang="zh-CN" altLang="en-US" sz="2200" spc="300" dirty="0">
                <a:latin typeface="黑体" panose="02010609060101010101" pitchFamily="49" charset="-122"/>
                <a:ea typeface="黑体" panose="02010609060101010101" pitchFamily="49" charset="-122"/>
              </a:rPr>
              <a:t>进制，采用“</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位并</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位”</a:t>
            </a:r>
            <a:endParaRPr lang="en-US" altLang="zh-CN" sz="2200" spc="300" dirty="0">
              <a:latin typeface="黑体" panose="02010609060101010101" pitchFamily="49" charset="-122"/>
              <a:ea typeface="黑体" panose="02010609060101010101" pitchFamily="49" charset="-122"/>
            </a:endParaRP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整数部分：按从右向左方向，每</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位二进制位一组，最高位不足</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位，添</a:t>
            </a:r>
            <a:r>
              <a:rPr lang="en-US" altLang="zh-CN" sz="2000" spc="300" dirty="0">
                <a:latin typeface="黑体" panose="02010609060101010101" pitchFamily="49" charset="-122"/>
                <a:ea typeface="黑体" panose="02010609060101010101" pitchFamily="49" charset="-122"/>
              </a:rPr>
              <a:t>0</a:t>
            </a:r>
            <a:r>
              <a:rPr lang="zh-CN" altLang="en-US" sz="2000" spc="300" dirty="0">
                <a:latin typeface="黑体" panose="02010609060101010101" pitchFamily="49" charset="-122"/>
                <a:ea typeface="黑体" panose="02010609060101010101" pitchFamily="49" charset="-122"/>
              </a:rPr>
              <a:t>补足</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a:t>
            </a:r>
            <a:endParaRPr lang="en-US" altLang="zh-CN" sz="2000" spc="300" dirty="0">
              <a:latin typeface="黑体" panose="02010609060101010101" pitchFamily="49" charset="-122"/>
              <a:ea typeface="黑体" panose="02010609060101010101" pitchFamily="49" charset="-122"/>
            </a:endParaRP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小数部分：从左向右，每</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位二进制位一组，最低位不足</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位，添</a:t>
            </a:r>
            <a:r>
              <a:rPr lang="en-US" altLang="zh-CN" sz="2000" spc="300" dirty="0">
                <a:latin typeface="黑体" panose="02010609060101010101" pitchFamily="49" charset="-122"/>
                <a:ea typeface="黑体" panose="02010609060101010101" pitchFamily="49" charset="-122"/>
              </a:rPr>
              <a:t>0</a:t>
            </a:r>
            <a:r>
              <a:rPr lang="zh-CN" altLang="en-US" sz="2000" spc="300" dirty="0">
                <a:latin typeface="黑体" panose="02010609060101010101" pitchFamily="49" charset="-122"/>
                <a:ea typeface="黑体" panose="02010609060101010101" pitchFamily="49" charset="-122"/>
              </a:rPr>
              <a:t>补足</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a:t>
            </a:r>
            <a:endParaRPr lang="en-US" altLang="zh-CN" sz="2000" spc="300" dirty="0">
              <a:latin typeface="黑体" panose="02010609060101010101" pitchFamily="49" charset="-122"/>
              <a:ea typeface="黑体" panose="02010609060101010101" pitchFamily="49" charset="-122"/>
            </a:endParaRP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然后将各组</a:t>
            </a:r>
            <a:r>
              <a:rPr lang="en-US" altLang="zh-CN" sz="2000" spc="300" dirty="0">
                <a:latin typeface="黑体" panose="02010609060101010101" pitchFamily="49" charset="-122"/>
                <a:ea typeface="黑体" panose="02010609060101010101" pitchFamily="49" charset="-122"/>
              </a:rPr>
              <a:t>4</a:t>
            </a:r>
            <a:r>
              <a:rPr lang="zh-CN" altLang="en-US" sz="2000" spc="300" dirty="0">
                <a:latin typeface="黑体" panose="02010609060101010101" pitchFamily="49" charset="-122"/>
                <a:ea typeface="黑体" panose="02010609060101010101" pitchFamily="49" charset="-122"/>
              </a:rPr>
              <a:t>位二进制数加权展开，得到十六进制数</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十六进制</a:t>
            </a:r>
            <a:r>
              <a:rPr lang="zh-CN" altLang="en-US" sz="2400" spc="300" dirty="0">
                <a:solidFill>
                  <a:prstClr val="black">
                    <a:lumMod val="85000"/>
                    <a:lumOff val="15000"/>
                  </a:prst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zh-CN" altLang="en-US" sz="2200" spc="300" dirty="0">
                <a:latin typeface="黑体" panose="02010609060101010101" pitchFamily="49" charset="-122"/>
                <a:ea typeface="黑体" panose="02010609060101010101" pitchFamily="49" charset="-122"/>
              </a:rPr>
              <a:t>二进制，采用相反的操作“</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位拆</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位”</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八进制</a:t>
            </a:r>
            <a:r>
              <a:rPr lang="zh-CN" altLang="en-US" sz="24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a:t>
            </a:r>
            <a:r>
              <a:rPr lang="zh-CN" altLang="en-US" sz="2200" spc="300" dirty="0">
                <a:latin typeface="黑体" panose="02010609060101010101" pitchFamily="49" charset="-122"/>
                <a:ea typeface="黑体" panose="02010609060101010101" pitchFamily="49" charset="-122"/>
              </a:rPr>
              <a:t>二进制，“</a:t>
            </a:r>
            <a:r>
              <a:rPr lang="en-US" altLang="zh-CN" sz="2200" spc="300" dirty="0">
                <a:latin typeface="黑体" panose="02010609060101010101" pitchFamily="49" charset="-122"/>
                <a:ea typeface="黑体" panose="02010609060101010101" pitchFamily="49" charset="-122"/>
              </a:rPr>
              <a:t>3</a:t>
            </a:r>
            <a:r>
              <a:rPr lang="zh-CN" altLang="en-US" sz="2200" spc="300" dirty="0">
                <a:latin typeface="黑体" panose="02010609060101010101" pitchFamily="49" charset="-122"/>
                <a:ea typeface="黑体" panose="02010609060101010101" pitchFamily="49" charset="-122"/>
              </a:rPr>
              <a:t>位并</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位”，“</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位拆</a:t>
            </a:r>
            <a:r>
              <a:rPr lang="en-US" altLang="zh-CN" sz="2200" spc="300" dirty="0">
                <a:latin typeface="黑体" panose="02010609060101010101" pitchFamily="49" charset="-122"/>
                <a:ea typeface="黑体" panose="02010609060101010101" pitchFamily="49" charset="-122"/>
              </a:rPr>
              <a:t>3</a:t>
            </a:r>
            <a:r>
              <a:rPr lang="zh-CN" altLang="en-US" sz="2200" spc="300" dirty="0">
                <a:latin typeface="黑体" panose="02010609060101010101" pitchFamily="49" charset="-122"/>
                <a:ea typeface="黑体" panose="02010609060101010101" pitchFamily="49" charset="-122"/>
              </a:rPr>
              <a:t>位”</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十六进制、八进制</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73293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注: 线形(带强调线) 20">
            <a:extLst>
              <a:ext uri="{FF2B5EF4-FFF2-40B4-BE49-F238E27FC236}">
                <a16:creationId xmlns:a16="http://schemas.microsoft.com/office/drawing/2014/main" id="{A7674FE6-EB81-4B05-A781-E2D0CE17097B}"/>
              </a:ext>
            </a:extLst>
          </p:cNvPr>
          <p:cNvSpPr/>
          <p:nvPr/>
        </p:nvSpPr>
        <p:spPr>
          <a:xfrm rot="16200000">
            <a:off x="5456312" y="2062407"/>
            <a:ext cx="403722" cy="782194"/>
          </a:xfrm>
          <a:prstGeom prst="accentCallout1">
            <a:avLst>
              <a:gd name="adj1" fmla="val 18750"/>
              <a:gd name="adj2" fmla="val -8333"/>
              <a:gd name="adj3" fmla="val -78795"/>
              <a:gd name="adj4" fmla="val -168017"/>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注: 线形(带强调线) 18">
            <a:extLst>
              <a:ext uri="{FF2B5EF4-FFF2-40B4-BE49-F238E27FC236}">
                <a16:creationId xmlns:a16="http://schemas.microsoft.com/office/drawing/2014/main" id="{9CF58C16-7622-42FB-85E9-49ADEDB17077}"/>
              </a:ext>
            </a:extLst>
          </p:cNvPr>
          <p:cNvSpPr/>
          <p:nvPr/>
        </p:nvSpPr>
        <p:spPr>
          <a:xfrm rot="16200000">
            <a:off x="3444861" y="2062407"/>
            <a:ext cx="403722" cy="782194"/>
          </a:xfrm>
          <a:prstGeom prst="accentCallout1">
            <a:avLst>
              <a:gd name="adj1" fmla="val 18750"/>
              <a:gd name="adj2" fmla="val -8333"/>
              <a:gd name="adj3" fmla="val 58386"/>
              <a:gd name="adj4" fmla="val -165706"/>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注: 线形(带强调线) 17">
            <a:extLst>
              <a:ext uri="{FF2B5EF4-FFF2-40B4-BE49-F238E27FC236}">
                <a16:creationId xmlns:a16="http://schemas.microsoft.com/office/drawing/2014/main" id="{8717D9E9-658E-477B-ABB1-150C56E4D346}"/>
              </a:ext>
            </a:extLst>
          </p:cNvPr>
          <p:cNvSpPr/>
          <p:nvPr/>
        </p:nvSpPr>
        <p:spPr>
          <a:xfrm rot="16200000">
            <a:off x="4389589" y="2066266"/>
            <a:ext cx="403722" cy="782194"/>
          </a:xfrm>
          <a:prstGeom prst="accentCallout1">
            <a:avLst>
              <a:gd name="adj1" fmla="val 18750"/>
              <a:gd name="adj2" fmla="val -8333"/>
              <a:gd name="adj3" fmla="val -8415"/>
              <a:gd name="adj4" fmla="val -161084"/>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5626" y="1272412"/>
            <a:ext cx="8111812" cy="76944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将二进制数“</a:t>
            </a:r>
            <a:r>
              <a:rPr lang="en-US" altLang="zh-CN" sz="2200" spc="300" dirty="0">
                <a:latin typeface="黑体" panose="02010609060101010101" pitchFamily="49" charset="-122"/>
                <a:ea typeface="黑体" panose="02010609060101010101" pitchFamily="49" charset="-122"/>
              </a:rPr>
              <a:t>11100.1”</a:t>
            </a:r>
            <a:r>
              <a:rPr lang="zh-CN" altLang="en-US" sz="2200" spc="300" dirty="0">
                <a:latin typeface="黑体" panose="02010609060101010101" pitchFamily="49" charset="-122"/>
                <a:ea typeface="黑体" panose="02010609060101010101" pitchFamily="49" charset="-122"/>
              </a:rPr>
              <a:t>转换为八进制</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二进制</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sym typeface="Wingdings" panose="05000000000000000000" pitchFamily="2" charset="2"/>
              </a:rPr>
              <a:t>八进制、十六进制</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
        <p:nvSpPr>
          <p:cNvPr id="5" name="矩形 4"/>
          <p:cNvSpPr/>
          <p:nvPr/>
        </p:nvSpPr>
        <p:spPr>
          <a:xfrm>
            <a:off x="735626" y="3988554"/>
            <a:ext cx="8111812" cy="76944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将二进制数“</a:t>
            </a:r>
            <a:r>
              <a:rPr lang="en-US" altLang="zh-CN" sz="2200" spc="300" dirty="0">
                <a:latin typeface="黑体" panose="02010609060101010101" pitchFamily="49" charset="-122"/>
                <a:ea typeface="黑体" panose="02010609060101010101" pitchFamily="49" charset="-122"/>
              </a:rPr>
              <a:t>1011010.1”</a:t>
            </a:r>
            <a:r>
              <a:rPr lang="zh-CN" altLang="en-US" sz="2200" spc="300" dirty="0">
                <a:latin typeface="黑体" panose="02010609060101010101" pitchFamily="49" charset="-122"/>
                <a:ea typeface="黑体" panose="02010609060101010101" pitchFamily="49" charset="-122"/>
              </a:rPr>
              <a:t>转换为十六进制</a:t>
            </a:r>
            <a:endParaRPr lang="en-US" altLang="zh-CN" sz="2200" spc="300"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367DD43C-1E46-4DB5-9F6D-6DEA50C2D73B}"/>
              </a:ext>
            </a:extLst>
          </p:cNvPr>
          <p:cNvSpPr/>
          <p:nvPr/>
        </p:nvSpPr>
        <p:spPr>
          <a:xfrm>
            <a:off x="3447333" y="2213170"/>
            <a:ext cx="2249334"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11100.1</a:t>
            </a:r>
            <a:endParaRPr lang="zh-CN" altLang="en-US" sz="2800" kern="1600" spc="8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761D34A2-A57F-40E8-A69F-F110C8EEB404}"/>
              </a:ext>
            </a:extLst>
          </p:cNvPr>
          <p:cNvSpPr/>
          <p:nvPr/>
        </p:nvSpPr>
        <p:spPr>
          <a:xfrm>
            <a:off x="3892958" y="3281447"/>
            <a:ext cx="497252"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4</a:t>
            </a:r>
            <a:endParaRPr lang="zh-CN" altLang="en-US" sz="2800" dirty="0"/>
          </a:p>
        </p:txBody>
      </p:sp>
      <p:sp>
        <p:nvSpPr>
          <p:cNvPr id="12" name="矩形 11">
            <a:extLst>
              <a:ext uri="{FF2B5EF4-FFF2-40B4-BE49-F238E27FC236}">
                <a16:creationId xmlns:a16="http://schemas.microsoft.com/office/drawing/2014/main" id="{7519A23F-7609-4E84-8A17-4742F6395A47}"/>
              </a:ext>
            </a:extLst>
          </p:cNvPr>
          <p:cNvSpPr/>
          <p:nvPr/>
        </p:nvSpPr>
        <p:spPr>
          <a:xfrm>
            <a:off x="3160213" y="2219142"/>
            <a:ext cx="497252" cy="523220"/>
          </a:xfrm>
          <a:prstGeom prst="rect">
            <a:avLst/>
          </a:prstGeom>
        </p:spPr>
        <p:txBody>
          <a:bodyPr wrap="none">
            <a:spAutoFit/>
          </a:bodyPr>
          <a:lstStyle/>
          <a:p>
            <a:r>
              <a:rPr lang="en-US" altLang="zh-CN" sz="2800" kern="1600" spc="800" dirty="0">
                <a:solidFill>
                  <a:srgbClr val="FF0000"/>
                </a:solidFill>
                <a:latin typeface="微软雅黑" panose="020B0503020204020204" pitchFamily="34" charset="-122"/>
                <a:ea typeface="微软雅黑" panose="020B0503020204020204" pitchFamily="34" charset="-122"/>
              </a:rPr>
              <a:t>0</a:t>
            </a:r>
            <a:endParaRPr lang="zh-CN" altLang="en-US" sz="2800" dirty="0">
              <a:solidFill>
                <a:srgbClr val="FF0000"/>
              </a:solidFill>
            </a:endParaRPr>
          </a:p>
        </p:txBody>
      </p:sp>
      <p:sp>
        <p:nvSpPr>
          <p:cNvPr id="14" name="矩形 13">
            <a:extLst>
              <a:ext uri="{FF2B5EF4-FFF2-40B4-BE49-F238E27FC236}">
                <a16:creationId xmlns:a16="http://schemas.microsoft.com/office/drawing/2014/main" id="{AF566C1C-9059-4EAF-B13B-6E4FD76573F7}"/>
              </a:ext>
            </a:extLst>
          </p:cNvPr>
          <p:cNvSpPr/>
          <p:nvPr/>
        </p:nvSpPr>
        <p:spPr>
          <a:xfrm>
            <a:off x="3566903" y="3281447"/>
            <a:ext cx="497252"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3</a:t>
            </a:r>
            <a:endParaRPr lang="zh-CN" altLang="en-US" sz="2800" dirty="0"/>
          </a:p>
        </p:txBody>
      </p:sp>
      <p:sp>
        <p:nvSpPr>
          <p:cNvPr id="15" name="矩形 14">
            <a:extLst>
              <a:ext uri="{FF2B5EF4-FFF2-40B4-BE49-F238E27FC236}">
                <a16:creationId xmlns:a16="http://schemas.microsoft.com/office/drawing/2014/main" id="{2C663FD1-E907-47BD-8844-D2E3C12FFA5D}"/>
              </a:ext>
            </a:extLst>
          </p:cNvPr>
          <p:cNvSpPr/>
          <p:nvPr/>
        </p:nvSpPr>
        <p:spPr>
          <a:xfrm>
            <a:off x="4219013" y="3281447"/>
            <a:ext cx="373820"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a:t>
            </a:r>
            <a:endParaRPr lang="zh-CN" altLang="en-US" sz="2800" dirty="0"/>
          </a:p>
        </p:txBody>
      </p:sp>
      <p:sp>
        <p:nvSpPr>
          <p:cNvPr id="16" name="矩形 15">
            <a:extLst>
              <a:ext uri="{FF2B5EF4-FFF2-40B4-BE49-F238E27FC236}">
                <a16:creationId xmlns:a16="http://schemas.microsoft.com/office/drawing/2014/main" id="{E00C2658-739A-4860-909E-EADE3E7CC7E2}"/>
              </a:ext>
            </a:extLst>
          </p:cNvPr>
          <p:cNvSpPr/>
          <p:nvPr/>
        </p:nvSpPr>
        <p:spPr>
          <a:xfrm>
            <a:off x="4421636" y="3281447"/>
            <a:ext cx="497252"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4</a:t>
            </a:r>
            <a:endParaRPr lang="zh-CN" altLang="en-US" sz="2800" dirty="0"/>
          </a:p>
        </p:txBody>
      </p:sp>
      <p:sp>
        <p:nvSpPr>
          <p:cNvPr id="17" name="矩形 16">
            <a:extLst>
              <a:ext uri="{FF2B5EF4-FFF2-40B4-BE49-F238E27FC236}">
                <a16:creationId xmlns:a16="http://schemas.microsoft.com/office/drawing/2014/main" id="{DB013069-E6AB-409F-9135-7397A0D67B82}"/>
              </a:ext>
            </a:extLst>
          </p:cNvPr>
          <p:cNvSpPr/>
          <p:nvPr/>
        </p:nvSpPr>
        <p:spPr>
          <a:xfrm>
            <a:off x="4747691" y="3281447"/>
            <a:ext cx="478016"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Q</a:t>
            </a:r>
            <a:endParaRPr lang="zh-CN" altLang="en-US" sz="28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7D5D681-3034-47FB-943D-FF594684CE5C}"/>
              </a:ext>
            </a:extLst>
          </p:cNvPr>
          <p:cNvSpPr/>
          <p:nvPr/>
        </p:nvSpPr>
        <p:spPr>
          <a:xfrm>
            <a:off x="5448041" y="2213170"/>
            <a:ext cx="809837" cy="523220"/>
          </a:xfrm>
          <a:prstGeom prst="rect">
            <a:avLst/>
          </a:prstGeom>
        </p:spPr>
        <p:txBody>
          <a:bodyPr wrap="none">
            <a:spAutoFit/>
          </a:bodyPr>
          <a:lstStyle/>
          <a:p>
            <a:r>
              <a:rPr lang="en-US" altLang="zh-CN" sz="2800" kern="1600" spc="800" dirty="0">
                <a:solidFill>
                  <a:srgbClr val="FF0000"/>
                </a:solidFill>
                <a:latin typeface="微软雅黑" panose="020B0503020204020204" pitchFamily="34" charset="-122"/>
                <a:ea typeface="微软雅黑" panose="020B0503020204020204" pitchFamily="34" charset="-122"/>
              </a:rPr>
              <a:t>00</a:t>
            </a:r>
            <a:endParaRPr lang="zh-CN" altLang="en-US" sz="2800" dirty="0">
              <a:solidFill>
                <a:srgbClr val="FF0000"/>
              </a:solidFill>
            </a:endParaRPr>
          </a:p>
        </p:txBody>
      </p:sp>
      <p:sp>
        <p:nvSpPr>
          <p:cNvPr id="22" name="标注: 线形(带强调线) 21">
            <a:extLst>
              <a:ext uri="{FF2B5EF4-FFF2-40B4-BE49-F238E27FC236}">
                <a16:creationId xmlns:a16="http://schemas.microsoft.com/office/drawing/2014/main" id="{257DE383-B6B8-45D0-AA71-7BC0060F0649}"/>
              </a:ext>
            </a:extLst>
          </p:cNvPr>
          <p:cNvSpPr/>
          <p:nvPr/>
        </p:nvSpPr>
        <p:spPr>
          <a:xfrm rot="16200000">
            <a:off x="6016002" y="4630727"/>
            <a:ext cx="403722" cy="1122424"/>
          </a:xfrm>
          <a:prstGeom prst="accentCallout1">
            <a:avLst>
              <a:gd name="adj1" fmla="val 18750"/>
              <a:gd name="adj2" fmla="val -8333"/>
              <a:gd name="adj3" fmla="val -68052"/>
              <a:gd name="adj4" fmla="val -165706"/>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注: 线形(带强调线) 22">
            <a:extLst>
              <a:ext uri="{FF2B5EF4-FFF2-40B4-BE49-F238E27FC236}">
                <a16:creationId xmlns:a16="http://schemas.microsoft.com/office/drawing/2014/main" id="{141899CC-0CCD-4698-903A-A6E45AC7D3CB}"/>
              </a:ext>
            </a:extLst>
          </p:cNvPr>
          <p:cNvSpPr/>
          <p:nvPr/>
        </p:nvSpPr>
        <p:spPr>
          <a:xfrm rot="16200000">
            <a:off x="3400001" y="4678509"/>
            <a:ext cx="403722" cy="1026859"/>
          </a:xfrm>
          <a:prstGeom prst="accentCallout1">
            <a:avLst>
              <a:gd name="adj1" fmla="val 18750"/>
              <a:gd name="adj2" fmla="val -8333"/>
              <a:gd name="adj3" fmla="val 76840"/>
              <a:gd name="adj4" fmla="val -172640"/>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注: 线形(带强调线) 23">
            <a:extLst>
              <a:ext uri="{FF2B5EF4-FFF2-40B4-BE49-F238E27FC236}">
                <a16:creationId xmlns:a16="http://schemas.microsoft.com/office/drawing/2014/main" id="{7FD0F808-0819-4F64-A18A-29FD77906C3B}"/>
              </a:ext>
            </a:extLst>
          </p:cNvPr>
          <p:cNvSpPr/>
          <p:nvPr/>
        </p:nvSpPr>
        <p:spPr>
          <a:xfrm rot="16200000">
            <a:off x="4635919" y="4640648"/>
            <a:ext cx="403722" cy="1102582"/>
          </a:xfrm>
          <a:prstGeom prst="accentCallout1">
            <a:avLst>
              <a:gd name="adj1" fmla="val 18750"/>
              <a:gd name="adj2" fmla="val -8333"/>
              <a:gd name="adj3" fmla="val 7039"/>
              <a:gd name="adj4" fmla="val -156462"/>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E63C9F5-BDC8-4992-8E7F-4756FDB64B08}"/>
              </a:ext>
            </a:extLst>
          </p:cNvPr>
          <p:cNvSpPr/>
          <p:nvPr/>
        </p:nvSpPr>
        <p:spPr>
          <a:xfrm>
            <a:off x="3238725" y="4930329"/>
            <a:ext cx="2874505"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1011010.1</a:t>
            </a:r>
            <a:endParaRPr lang="zh-CN" altLang="en-US" sz="2800" kern="1600" spc="8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2CFFBD5-989D-4B89-BC4E-5B2063D06DD0}"/>
              </a:ext>
            </a:extLst>
          </p:cNvPr>
          <p:cNvSpPr/>
          <p:nvPr/>
        </p:nvSpPr>
        <p:spPr>
          <a:xfrm>
            <a:off x="4115292" y="6004187"/>
            <a:ext cx="540533"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A</a:t>
            </a:r>
            <a:endParaRPr lang="zh-CN" altLang="en-US" sz="2800" dirty="0"/>
          </a:p>
        </p:txBody>
      </p:sp>
      <p:sp>
        <p:nvSpPr>
          <p:cNvPr id="27" name="矩形 26">
            <a:extLst>
              <a:ext uri="{FF2B5EF4-FFF2-40B4-BE49-F238E27FC236}">
                <a16:creationId xmlns:a16="http://schemas.microsoft.com/office/drawing/2014/main" id="{8A4C97C6-3862-494A-9CE6-408BD48FC6CA}"/>
              </a:ext>
            </a:extLst>
          </p:cNvPr>
          <p:cNvSpPr/>
          <p:nvPr/>
        </p:nvSpPr>
        <p:spPr>
          <a:xfrm>
            <a:off x="2990099" y="4932551"/>
            <a:ext cx="497252" cy="523220"/>
          </a:xfrm>
          <a:prstGeom prst="rect">
            <a:avLst/>
          </a:prstGeom>
        </p:spPr>
        <p:txBody>
          <a:bodyPr wrap="none">
            <a:spAutoFit/>
          </a:bodyPr>
          <a:lstStyle/>
          <a:p>
            <a:r>
              <a:rPr lang="en-US" altLang="zh-CN" sz="2800" kern="1600" spc="800" dirty="0">
                <a:solidFill>
                  <a:srgbClr val="FF0000"/>
                </a:solidFill>
                <a:latin typeface="微软雅黑" panose="020B0503020204020204" pitchFamily="34" charset="-122"/>
                <a:ea typeface="微软雅黑" panose="020B0503020204020204" pitchFamily="34" charset="-122"/>
              </a:rPr>
              <a:t>0</a:t>
            </a:r>
            <a:endParaRPr lang="zh-CN" altLang="en-US" sz="2800" dirty="0">
              <a:solidFill>
                <a:srgbClr val="FF0000"/>
              </a:solidFill>
            </a:endParaRPr>
          </a:p>
        </p:txBody>
      </p:sp>
      <p:sp>
        <p:nvSpPr>
          <p:cNvPr id="28" name="矩形 27">
            <a:extLst>
              <a:ext uri="{FF2B5EF4-FFF2-40B4-BE49-F238E27FC236}">
                <a16:creationId xmlns:a16="http://schemas.microsoft.com/office/drawing/2014/main" id="{5733D4EE-7767-42AB-80AD-7833431EF727}"/>
              </a:ext>
            </a:extLst>
          </p:cNvPr>
          <p:cNvSpPr/>
          <p:nvPr/>
        </p:nvSpPr>
        <p:spPr>
          <a:xfrm>
            <a:off x="3789237" y="6004187"/>
            <a:ext cx="497252"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5</a:t>
            </a:r>
            <a:endParaRPr lang="zh-CN" altLang="en-US" sz="2800" dirty="0"/>
          </a:p>
        </p:txBody>
      </p:sp>
      <p:sp>
        <p:nvSpPr>
          <p:cNvPr id="29" name="矩形 28">
            <a:extLst>
              <a:ext uri="{FF2B5EF4-FFF2-40B4-BE49-F238E27FC236}">
                <a16:creationId xmlns:a16="http://schemas.microsoft.com/office/drawing/2014/main" id="{6D0862B7-EF76-4B5A-BC85-FA67E519BCC6}"/>
              </a:ext>
            </a:extLst>
          </p:cNvPr>
          <p:cNvSpPr/>
          <p:nvPr/>
        </p:nvSpPr>
        <p:spPr>
          <a:xfrm>
            <a:off x="4441347" y="6004187"/>
            <a:ext cx="373820"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a:t>
            </a:r>
            <a:endParaRPr lang="zh-CN" altLang="en-US" sz="2800" dirty="0"/>
          </a:p>
        </p:txBody>
      </p:sp>
      <p:sp>
        <p:nvSpPr>
          <p:cNvPr id="30" name="矩形 29">
            <a:extLst>
              <a:ext uri="{FF2B5EF4-FFF2-40B4-BE49-F238E27FC236}">
                <a16:creationId xmlns:a16="http://schemas.microsoft.com/office/drawing/2014/main" id="{D6F72C76-10E6-41E7-9F11-55D717144475}"/>
              </a:ext>
            </a:extLst>
          </p:cNvPr>
          <p:cNvSpPr/>
          <p:nvPr/>
        </p:nvSpPr>
        <p:spPr>
          <a:xfrm>
            <a:off x="4643970" y="6004187"/>
            <a:ext cx="497252" cy="523220"/>
          </a:xfrm>
          <a:prstGeom prst="rect">
            <a:avLst/>
          </a:prstGeom>
        </p:spPr>
        <p:txBody>
          <a:bodyPr wrap="none">
            <a:spAutoFit/>
          </a:bodyPr>
          <a:lstStyle/>
          <a:p>
            <a:r>
              <a:rPr lang="en-US" altLang="zh-CN" sz="2800" kern="1600" spc="800" dirty="0">
                <a:latin typeface="微软雅黑" panose="020B0503020204020204" pitchFamily="34" charset="-122"/>
                <a:ea typeface="微软雅黑" panose="020B0503020204020204" pitchFamily="34" charset="-122"/>
              </a:rPr>
              <a:t>8</a:t>
            </a:r>
            <a:endParaRPr lang="zh-CN" altLang="en-US" sz="2800" dirty="0"/>
          </a:p>
        </p:txBody>
      </p:sp>
      <p:sp>
        <p:nvSpPr>
          <p:cNvPr id="31" name="矩形 30">
            <a:extLst>
              <a:ext uri="{FF2B5EF4-FFF2-40B4-BE49-F238E27FC236}">
                <a16:creationId xmlns:a16="http://schemas.microsoft.com/office/drawing/2014/main" id="{F1CBFDFE-21E5-43DD-ADB8-14396CF0F44E}"/>
              </a:ext>
            </a:extLst>
          </p:cNvPr>
          <p:cNvSpPr/>
          <p:nvPr/>
        </p:nvSpPr>
        <p:spPr>
          <a:xfrm>
            <a:off x="4970025" y="6004187"/>
            <a:ext cx="461986"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H</a:t>
            </a:r>
            <a:endParaRPr lang="zh-CN" altLang="en-US" sz="28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7ACD6C07-E8A5-4EC2-9FE4-AAD0E682DB53}"/>
              </a:ext>
            </a:extLst>
          </p:cNvPr>
          <p:cNvSpPr/>
          <p:nvPr/>
        </p:nvSpPr>
        <p:spPr>
          <a:xfrm>
            <a:off x="5870845" y="4930329"/>
            <a:ext cx="1122423" cy="523220"/>
          </a:xfrm>
          <a:prstGeom prst="rect">
            <a:avLst/>
          </a:prstGeom>
        </p:spPr>
        <p:txBody>
          <a:bodyPr wrap="square">
            <a:spAutoFit/>
          </a:bodyPr>
          <a:lstStyle/>
          <a:p>
            <a:r>
              <a:rPr lang="en-US" altLang="zh-CN" sz="2800" kern="1600" spc="800" dirty="0">
                <a:solidFill>
                  <a:srgbClr val="FF0000"/>
                </a:solidFill>
                <a:latin typeface="微软雅黑" panose="020B0503020204020204" pitchFamily="34" charset="-122"/>
                <a:ea typeface="微软雅黑" panose="020B0503020204020204" pitchFamily="34" charset="-122"/>
              </a:rPr>
              <a:t>000</a:t>
            </a:r>
            <a:endParaRPr lang="zh-CN" altLang="en-US" sz="2800" dirty="0">
              <a:solidFill>
                <a:srgbClr val="FF0000"/>
              </a:solidFill>
            </a:endParaRPr>
          </a:p>
        </p:txBody>
      </p:sp>
    </p:spTree>
    <p:extLst>
      <p:ext uri="{BB962C8B-B14F-4D97-AF65-F5344CB8AC3E}">
        <p14:creationId xmlns:p14="http://schemas.microsoft.com/office/powerpoint/2010/main" val="116766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up)">
                                      <p:cBhvr>
                                        <p:cTn id="74" dur="500"/>
                                        <p:tgtEl>
                                          <p:spTgt spid="26"/>
                                        </p:tgtEl>
                                      </p:cBhvr>
                                    </p:animEffec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par>
                          <p:cTn id="88" fill="hold">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left)">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up)">
                                      <p:cBhvr>
                                        <p:cTn id="101" dur="500"/>
                                        <p:tgtEl>
                                          <p:spTgt spid="22"/>
                                        </p:tgtEl>
                                      </p:cBhvr>
                                    </p:animEffect>
                                  </p:childTnLst>
                                </p:cTn>
                              </p:par>
                            </p:childTnLst>
                          </p:cTn>
                        </p:par>
                        <p:par>
                          <p:cTn id="102" fill="hold">
                            <p:stCondLst>
                              <p:cond delay="500"/>
                            </p:stCondLst>
                            <p:childTnLst>
                              <p:par>
                                <p:cTn id="103" presetID="22" presetClass="entr" presetSubtype="1" fill="hold" grpId="0" nodeType="after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up)">
                                      <p:cBhvr>
                                        <p:cTn id="105" dur="5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left)">
                                      <p:cBhvr>
                                        <p:cTn id="1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8" grpId="0" animBg="1"/>
      <p:bldP spid="5" grpId="0"/>
      <p:bldP spid="3" grpId="0"/>
      <p:bldP spid="11" grpId="0"/>
      <p:bldP spid="12" grpId="0"/>
      <p:bldP spid="14" grpId="0"/>
      <p:bldP spid="15" grpId="0"/>
      <p:bldP spid="16" grpId="0"/>
      <p:bldP spid="17" grpId="0"/>
      <p:bldP spid="20" grpId="0"/>
      <p:bldP spid="22" grpId="0" animBg="1"/>
      <p:bldP spid="23" grpId="0" animBg="1"/>
      <p:bldP spid="24" grpId="0" animBg="1"/>
      <p:bldP spid="25" grpId="0"/>
      <p:bldP spid="26" grpId="0"/>
      <p:bldP spid="27" grpId="0"/>
      <p:bldP spid="28" grpId="0"/>
      <p:bldP spid="29" grpId="0"/>
      <p:bldP spid="30" grpId="0"/>
      <p:bldP spid="31"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647806"/>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用</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位二进制数表示</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位十进制数据，对应关系如下：</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BCD</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码 </a:t>
            </a:r>
            <a:r>
              <a:rPr lang="en-US" altLang="zh-CN"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B</a:t>
            </a:r>
            <a:r>
              <a:rPr lang="en-US" altLang="zh-CN"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inary-</a:t>
            </a:r>
            <a:r>
              <a:rPr lang="en-US" altLang="zh-CN"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C</a:t>
            </a:r>
            <a:r>
              <a:rPr lang="en-US" altLang="zh-CN"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ode </a:t>
            </a:r>
            <a:r>
              <a:rPr lang="en-US" altLang="zh-CN" b="1"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D</a:t>
            </a:r>
            <a:r>
              <a:rPr lang="en-US" altLang="zh-CN"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ecimal</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914285551"/>
              </p:ext>
            </p:extLst>
          </p:nvPr>
        </p:nvGraphicFramePr>
        <p:xfrm>
          <a:off x="1051253" y="2213170"/>
          <a:ext cx="7217748" cy="2721858"/>
        </p:xfrm>
        <a:graphic>
          <a:graphicData uri="http://schemas.openxmlformats.org/drawingml/2006/table">
            <a:tbl>
              <a:tblPr firstRow="1" bandRow="1">
                <a:tableStyleId>{5C22544A-7EE6-4342-B048-85BDC9FD1C3A}</a:tableStyleId>
              </a:tblPr>
              <a:tblGrid>
                <a:gridCol w="1804437">
                  <a:extLst>
                    <a:ext uri="{9D8B030D-6E8A-4147-A177-3AD203B41FA5}">
                      <a16:colId xmlns:a16="http://schemas.microsoft.com/office/drawing/2014/main" val="3447445306"/>
                    </a:ext>
                  </a:extLst>
                </a:gridCol>
                <a:gridCol w="1804437">
                  <a:extLst>
                    <a:ext uri="{9D8B030D-6E8A-4147-A177-3AD203B41FA5}">
                      <a16:colId xmlns:a16="http://schemas.microsoft.com/office/drawing/2014/main" val="509743878"/>
                    </a:ext>
                  </a:extLst>
                </a:gridCol>
                <a:gridCol w="1804437">
                  <a:extLst>
                    <a:ext uri="{9D8B030D-6E8A-4147-A177-3AD203B41FA5}">
                      <a16:colId xmlns:a16="http://schemas.microsoft.com/office/drawing/2014/main" val="991032189"/>
                    </a:ext>
                  </a:extLst>
                </a:gridCol>
                <a:gridCol w="1804437">
                  <a:extLst>
                    <a:ext uri="{9D8B030D-6E8A-4147-A177-3AD203B41FA5}">
                      <a16:colId xmlns:a16="http://schemas.microsoft.com/office/drawing/2014/main" val="48643995"/>
                    </a:ext>
                  </a:extLst>
                </a:gridCol>
              </a:tblGrid>
              <a:tr h="453643">
                <a:tc>
                  <a:txBody>
                    <a:bodyPr/>
                    <a:lstStyle/>
                    <a:p>
                      <a:pPr algn="ctr"/>
                      <a:r>
                        <a:rPr lang="en-US" altLang="zh-CN" sz="2200" dirty="0">
                          <a:solidFill>
                            <a:srgbClr val="800000"/>
                          </a:solidFill>
                          <a:latin typeface="黑体" panose="02010609060101010101" pitchFamily="49" charset="-122"/>
                          <a:ea typeface="黑体" panose="02010609060101010101" pitchFamily="49" charset="-122"/>
                        </a:rPr>
                        <a:t>BCD</a:t>
                      </a:r>
                      <a:r>
                        <a:rPr lang="zh-CN" altLang="en-US" sz="2200" dirty="0">
                          <a:solidFill>
                            <a:srgbClr val="800000"/>
                          </a:solidFill>
                          <a:latin typeface="黑体" panose="02010609060101010101" pitchFamily="49" charset="-122"/>
                          <a:ea typeface="黑体" panose="02010609060101010101" pitchFamily="49" charset="-122"/>
                        </a:rPr>
                        <a:t>码</a:t>
                      </a:r>
                    </a:p>
                  </a:txBody>
                  <a:tcPr/>
                </a:tc>
                <a:tc>
                  <a:txBody>
                    <a:bodyPr/>
                    <a:lstStyle/>
                    <a:p>
                      <a:pPr algn="ctr"/>
                      <a:r>
                        <a:rPr lang="zh-CN" altLang="en-US" sz="2200" dirty="0">
                          <a:solidFill>
                            <a:srgbClr val="800000"/>
                          </a:solidFill>
                          <a:latin typeface="黑体" panose="02010609060101010101" pitchFamily="49" charset="-122"/>
                          <a:ea typeface="黑体" panose="02010609060101010101" pitchFamily="49" charset="-122"/>
                        </a:rPr>
                        <a:t>十进制数</a:t>
                      </a: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rgbClr val="800000"/>
                          </a:solidFill>
                          <a:latin typeface="黑体" panose="02010609060101010101" pitchFamily="49" charset="-122"/>
                          <a:ea typeface="黑体" panose="02010609060101010101" pitchFamily="49" charset="-122"/>
                        </a:rPr>
                        <a:t>BCD</a:t>
                      </a:r>
                      <a:r>
                        <a:rPr lang="zh-CN" altLang="en-US" sz="2200" dirty="0">
                          <a:solidFill>
                            <a:srgbClr val="800000"/>
                          </a:solidFill>
                          <a:latin typeface="黑体" panose="02010609060101010101" pitchFamily="49" charset="-122"/>
                          <a:ea typeface="黑体" panose="02010609060101010101" pitchFamily="49" charset="-122"/>
                        </a:rPr>
                        <a:t>码</a:t>
                      </a:r>
                    </a:p>
                  </a:txBody>
                  <a:tcPr>
                    <a:lnL w="28575" cap="flat" cmpd="sng" algn="ctr">
                      <a:solidFill>
                        <a:srgbClr val="800000"/>
                      </a:solidFill>
                      <a:prstDash val="solid"/>
                      <a:round/>
                      <a:headEnd type="none" w="med" len="med"/>
                      <a:tailEnd type="none" w="med" len="med"/>
                    </a:lnL>
                  </a:tcPr>
                </a:tc>
                <a:tc>
                  <a:txBody>
                    <a:bodyPr/>
                    <a:lstStyle/>
                    <a:p>
                      <a:pPr algn="ctr"/>
                      <a:r>
                        <a:rPr lang="zh-CN" altLang="en-US" sz="2200" dirty="0">
                          <a:solidFill>
                            <a:srgbClr val="800000"/>
                          </a:solidFill>
                          <a:latin typeface="黑体" panose="02010609060101010101" pitchFamily="49" charset="-122"/>
                          <a:ea typeface="黑体" panose="02010609060101010101" pitchFamily="49" charset="-122"/>
                        </a:rPr>
                        <a:t>十进制数</a:t>
                      </a:r>
                    </a:p>
                  </a:txBody>
                  <a:tcPr/>
                </a:tc>
                <a:extLst>
                  <a:ext uri="{0D108BD9-81ED-4DB2-BD59-A6C34878D82A}">
                    <a16:rowId xmlns:a16="http://schemas.microsoft.com/office/drawing/2014/main" val="1392450450"/>
                  </a:ext>
                </a:extLst>
              </a:tr>
              <a:tr h="453643">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0000</a:t>
                      </a:r>
                      <a:endParaRPr lang="zh-CN" altLang="en-US" sz="2200"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0101</a:t>
                      </a:r>
                      <a:endParaRPr lang="zh-CN" altLang="en-US" sz="2200" dirty="0">
                        <a:solidFill>
                          <a:schemeClr val="tx1"/>
                        </a:solidFill>
                        <a:latin typeface="黑体" panose="02010609060101010101" pitchFamily="49" charset="-122"/>
                        <a:ea typeface="黑体" panose="02010609060101010101" pitchFamily="49" charset="-122"/>
                      </a:endParaRPr>
                    </a:p>
                  </a:txBody>
                  <a:tcPr>
                    <a:lnL w="28575" cap="flat" cmpd="sng" algn="ctr">
                      <a:solidFill>
                        <a:srgbClr val="800000"/>
                      </a:solidFill>
                      <a:prstDash val="solid"/>
                      <a:round/>
                      <a:headEnd type="none" w="med" len="med"/>
                      <a:tailEnd type="none" w="med" len="med"/>
                    </a:ln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5</a:t>
                      </a:r>
                      <a:endParaRPr lang="zh-CN" altLang="en-US" sz="2200" dirty="0">
                        <a:solidFill>
                          <a:schemeClr val="tx1"/>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329850858"/>
                  </a:ext>
                </a:extLst>
              </a:tr>
              <a:tr h="453643">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0001</a:t>
                      </a:r>
                      <a:endParaRPr lang="zh-CN" altLang="en-US" sz="2200"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0110</a:t>
                      </a:r>
                      <a:endParaRPr lang="zh-CN" altLang="en-US" sz="2200" dirty="0">
                        <a:solidFill>
                          <a:schemeClr val="tx1"/>
                        </a:solidFill>
                        <a:latin typeface="黑体" panose="02010609060101010101" pitchFamily="49" charset="-122"/>
                        <a:ea typeface="黑体" panose="02010609060101010101" pitchFamily="49" charset="-122"/>
                      </a:endParaRPr>
                    </a:p>
                  </a:txBody>
                  <a:tcPr>
                    <a:lnL w="28575" cap="flat" cmpd="sng" algn="ctr">
                      <a:solidFill>
                        <a:srgbClr val="800000"/>
                      </a:solidFill>
                      <a:prstDash val="solid"/>
                      <a:round/>
                      <a:headEnd type="none" w="med" len="med"/>
                      <a:tailEnd type="none" w="med" len="med"/>
                    </a:ln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6</a:t>
                      </a:r>
                      <a:endParaRPr lang="zh-CN" altLang="en-US" sz="2200" dirty="0">
                        <a:solidFill>
                          <a:schemeClr val="tx1"/>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22763576"/>
                  </a:ext>
                </a:extLst>
              </a:tr>
              <a:tr h="453643">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0010</a:t>
                      </a:r>
                      <a:endParaRPr lang="zh-CN" altLang="en-US" sz="2200"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2</a:t>
                      </a:r>
                      <a:endParaRPr lang="zh-CN" altLang="en-US" sz="2200" dirty="0">
                        <a:solidFill>
                          <a:schemeClr val="tx1"/>
                        </a:solidFill>
                        <a:latin typeface="黑体" panose="02010609060101010101" pitchFamily="49" charset="-122"/>
                        <a:ea typeface="黑体" panose="02010609060101010101" pitchFamily="49" charset="-122"/>
                      </a:endParaRP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0111</a:t>
                      </a:r>
                      <a:endParaRPr lang="zh-CN" altLang="en-US" sz="2200" dirty="0">
                        <a:solidFill>
                          <a:schemeClr val="tx1"/>
                        </a:solidFill>
                        <a:latin typeface="黑体" panose="02010609060101010101" pitchFamily="49" charset="-122"/>
                        <a:ea typeface="黑体" panose="02010609060101010101" pitchFamily="49" charset="-122"/>
                      </a:endParaRPr>
                    </a:p>
                  </a:txBody>
                  <a:tcPr>
                    <a:lnL w="28575" cap="flat" cmpd="sng" algn="ctr">
                      <a:solidFill>
                        <a:srgbClr val="800000"/>
                      </a:solidFill>
                      <a:prstDash val="solid"/>
                      <a:round/>
                      <a:headEnd type="none" w="med" len="med"/>
                      <a:tailEnd type="none" w="med" len="med"/>
                    </a:ln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7</a:t>
                      </a:r>
                      <a:endParaRPr lang="zh-CN" altLang="en-US" sz="2200" dirty="0">
                        <a:solidFill>
                          <a:schemeClr val="tx1"/>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508002685"/>
                  </a:ext>
                </a:extLst>
              </a:tr>
              <a:tr h="453643">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0011</a:t>
                      </a:r>
                      <a:endParaRPr lang="zh-CN" altLang="en-US" sz="2200"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3</a:t>
                      </a:r>
                      <a:endParaRPr lang="zh-CN" altLang="en-US" sz="2200" dirty="0">
                        <a:solidFill>
                          <a:schemeClr val="tx1"/>
                        </a:solidFill>
                        <a:latin typeface="黑体" panose="02010609060101010101" pitchFamily="49" charset="-122"/>
                        <a:ea typeface="黑体" panose="02010609060101010101" pitchFamily="49" charset="-122"/>
                      </a:endParaRP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1000</a:t>
                      </a:r>
                      <a:endParaRPr lang="zh-CN" altLang="en-US" sz="2200" dirty="0">
                        <a:solidFill>
                          <a:schemeClr val="tx1"/>
                        </a:solidFill>
                        <a:latin typeface="黑体" panose="02010609060101010101" pitchFamily="49" charset="-122"/>
                        <a:ea typeface="黑体" panose="02010609060101010101" pitchFamily="49" charset="-122"/>
                      </a:endParaRPr>
                    </a:p>
                  </a:txBody>
                  <a:tcPr>
                    <a:lnL w="28575" cap="flat" cmpd="sng" algn="ctr">
                      <a:solidFill>
                        <a:srgbClr val="800000"/>
                      </a:solidFill>
                      <a:prstDash val="solid"/>
                      <a:round/>
                      <a:headEnd type="none" w="med" len="med"/>
                      <a:tailEnd type="none" w="med" len="med"/>
                    </a:ln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8</a:t>
                      </a:r>
                      <a:endParaRPr lang="zh-CN" altLang="en-US" sz="2200" dirty="0">
                        <a:solidFill>
                          <a:schemeClr val="tx1"/>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546594502"/>
                  </a:ext>
                </a:extLst>
              </a:tr>
              <a:tr h="453643">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0100</a:t>
                      </a:r>
                      <a:endParaRPr lang="zh-CN" altLang="en-US" sz="2200"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4</a:t>
                      </a:r>
                      <a:endParaRPr lang="zh-CN" altLang="en-US" sz="2200" dirty="0">
                        <a:solidFill>
                          <a:schemeClr val="tx1"/>
                        </a:solidFill>
                        <a:latin typeface="黑体" panose="02010609060101010101" pitchFamily="49" charset="-122"/>
                        <a:ea typeface="黑体" panose="02010609060101010101" pitchFamily="49" charset="-122"/>
                      </a:endParaRPr>
                    </a:p>
                  </a:txBody>
                  <a:tcPr>
                    <a:lnR w="28575" cap="flat" cmpd="sng" algn="ctr">
                      <a:solidFill>
                        <a:srgbClr val="800000"/>
                      </a:solidFill>
                      <a:prstDash val="solid"/>
                      <a:round/>
                      <a:headEnd type="none" w="med" len="med"/>
                      <a:tailEnd type="none" w="med" len="med"/>
                    </a:lnR>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1001</a:t>
                      </a:r>
                      <a:endParaRPr lang="zh-CN" altLang="en-US" sz="2200" dirty="0">
                        <a:solidFill>
                          <a:schemeClr val="tx1"/>
                        </a:solidFill>
                        <a:latin typeface="黑体" panose="02010609060101010101" pitchFamily="49" charset="-122"/>
                        <a:ea typeface="黑体" panose="02010609060101010101" pitchFamily="49" charset="-122"/>
                      </a:endParaRPr>
                    </a:p>
                  </a:txBody>
                  <a:tcPr>
                    <a:lnL w="28575" cap="flat" cmpd="sng" algn="ctr">
                      <a:solidFill>
                        <a:srgbClr val="800000"/>
                      </a:solidFill>
                      <a:prstDash val="solid"/>
                      <a:round/>
                      <a:headEnd type="none" w="med" len="med"/>
                      <a:tailEnd type="none" w="med" len="med"/>
                    </a:ln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9</a:t>
                      </a:r>
                      <a:endParaRPr lang="zh-CN" altLang="en-US" sz="2200" dirty="0">
                        <a:solidFill>
                          <a:schemeClr val="tx1"/>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87733420"/>
                  </a:ext>
                </a:extLst>
              </a:tr>
            </a:tbl>
          </a:graphicData>
        </a:graphic>
      </p:graphicFrame>
      <p:sp>
        <p:nvSpPr>
          <p:cNvPr id="12" name="矩形 11"/>
          <p:cNvSpPr/>
          <p:nvPr/>
        </p:nvSpPr>
        <p:spPr>
          <a:xfrm>
            <a:off x="735626" y="5227980"/>
            <a:ext cx="8111812" cy="647806"/>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r>
              <a:rPr lang="en-US" altLang="zh-CN" sz="2200" spc="300" dirty="0">
                <a:latin typeface="黑体" panose="02010609060101010101" pitchFamily="49" charset="-122"/>
                <a:ea typeface="黑体" panose="02010609060101010101" pitchFamily="49" charset="-122"/>
              </a:rPr>
              <a:t>(0010 0101)</a:t>
            </a:r>
            <a:r>
              <a:rPr lang="en-US" altLang="zh-CN" sz="2200" spc="300" baseline="-25000" dirty="0">
                <a:latin typeface="黑体" panose="02010609060101010101" pitchFamily="49" charset="-122"/>
                <a:ea typeface="黑体" panose="02010609060101010101" pitchFamily="49" charset="-122"/>
              </a:rPr>
              <a:t>BCD</a:t>
            </a:r>
            <a:r>
              <a:rPr lang="en-US" altLang="zh-CN" sz="2200" spc="300" dirty="0">
                <a:latin typeface="黑体" panose="02010609060101010101" pitchFamily="49" charset="-122"/>
                <a:ea typeface="黑体" panose="02010609060101010101" pitchFamily="49" charset="-122"/>
              </a:rPr>
              <a:t> = 25</a:t>
            </a:r>
          </a:p>
        </p:txBody>
      </p:sp>
    </p:spTree>
    <p:extLst>
      <p:ext uri="{BB962C8B-B14F-4D97-AF65-F5344CB8AC3E}">
        <p14:creationId xmlns:p14="http://schemas.microsoft.com/office/powerpoint/2010/main" val="400804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8111812" cy="647806"/>
          </a:xfrm>
          <a:prstGeom prst="rect">
            <a:avLst/>
          </a:prstGeom>
        </p:spPr>
        <p:txBody>
          <a:bodyPr wrap="square">
            <a:spAutoFit/>
          </a:bodyPr>
          <a:lstStyle/>
          <a:p>
            <a:pPr marL="457200" indent="-457200">
              <a:lnSpc>
                <a:spcPct val="200000"/>
              </a:lnSpc>
              <a:buFont typeface="+mj-lt"/>
              <a:buAutoNum type="arabicPeriod"/>
            </a:pPr>
            <a:r>
              <a:rPr lang="zh-CN" altLang="en-US" sz="2200" spc="300" dirty="0">
                <a:latin typeface="黑体" panose="02010609060101010101" pitchFamily="49" charset="-122"/>
                <a:ea typeface="黑体" panose="02010609060101010101" pitchFamily="49" charset="-122"/>
              </a:rPr>
              <a:t>将</a:t>
            </a:r>
            <a:r>
              <a:rPr lang="en-US" altLang="zh-CN" sz="2200" spc="300" dirty="0">
                <a:latin typeface="黑体" panose="02010609060101010101" pitchFamily="49" charset="-122"/>
                <a:ea typeface="黑体" panose="02010609060101010101" pitchFamily="49" charset="-122"/>
              </a:rPr>
              <a:t>11100.11B</a:t>
            </a:r>
            <a:r>
              <a:rPr lang="zh-CN" altLang="en-US" sz="2200" spc="300" dirty="0">
                <a:latin typeface="黑体" panose="02010609060101010101" pitchFamily="49" charset="-122"/>
                <a:ea typeface="黑体" panose="02010609060101010101" pitchFamily="49" charset="-122"/>
              </a:rPr>
              <a:t>分别转换为十进制、八进制、十六进制</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进制转换 练习</a:t>
            </a:r>
          </a:p>
        </p:txBody>
      </p:sp>
      <p:sp>
        <p:nvSpPr>
          <p:cNvPr id="9" name="矩形 8"/>
          <p:cNvSpPr/>
          <p:nvPr/>
        </p:nvSpPr>
        <p:spPr>
          <a:xfrm>
            <a:off x="735626" y="2529688"/>
            <a:ext cx="8111812" cy="647806"/>
          </a:xfrm>
          <a:prstGeom prst="rect">
            <a:avLst/>
          </a:prstGeom>
        </p:spPr>
        <p:txBody>
          <a:bodyPr wrap="square">
            <a:spAutoFit/>
          </a:bodyPr>
          <a:lstStyle/>
          <a:p>
            <a:pPr marL="457200" indent="-457200">
              <a:lnSpc>
                <a:spcPct val="200000"/>
              </a:lnSpc>
              <a:buFont typeface="+mj-lt"/>
              <a:buAutoNum type="arabicPeriod" startAt="2"/>
            </a:pPr>
            <a:r>
              <a:rPr lang="zh-CN" altLang="en-US" sz="2200" spc="300" dirty="0">
                <a:latin typeface="黑体" panose="02010609060101010101" pitchFamily="49" charset="-122"/>
                <a:ea typeface="黑体" panose="02010609060101010101" pitchFamily="49" charset="-122"/>
              </a:rPr>
              <a:t>将 </a:t>
            </a:r>
            <a:r>
              <a:rPr lang="en-US" altLang="zh-CN" sz="2200" spc="300" dirty="0">
                <a:latin typeface="黑体" panose="02010609060101010101" pitchFamily="49" charset="-122"/>
                <a:ea typeface="黑体" panose="02010609060101010101" pitchFamily="49" charset="-122"/>
              </a:rPr>
              <a:t>23.375 </a:t>
            </a:r>
            <a:r>
              <a:rPr lang="zh-CN" altLang="en-US" sz="2200" spc="300" dirty="0">
                <a:latin typeface="黑体" panose="02010609060101010101" pitchFamily="49" charset="-122"/>
                <a:ea typeface="黑体" panose="02010609060101010101" pitchFamily="49" charset="-122"/>
              </a:rPr>
              <a:t>分别转换为二进制、八进制、十六进制</a:t>
            </a:r>
            <a:endParaRPr lang="en-US" altLang="zh-CN" sz="2200" spc="3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0" name="文本框 9"/>
              <p:cNvSpPr txBox="1"/>
              <p:nvPr/>
            </p:nvSpPr>
            <p:spPr>
              <a:xfrm>
                <a:off x="1944678" y="2024898"/>
                <a:ext cx="5254644" cy="400110"/>
              </a:xfrm>
              <a:prstGeom prst="rect">
                <a:avLst/>
              </a:prstGeom>
              <a:noFill/>
            </p:spPr>
            <p:txBody>
              <a:bodyPr wrap="none" lIns="0" tIns="0" rIns="0" bIns="0" rtlCol="0">
                <a:spAutoFit/>
              </a:bodyPr>
              <a:lstStyle/>
              <a:p>
                <a14:m>
                  <m:oMath xmlns:m="http://schemas.openxmlformats.org/officeDocument/2006/math">
                    <m:r>
                      <a:rPr lang="en-US" altLang="zh-CN" sz="2600" b="0" i="1" smtClean="0">
                        <a:latin typeface="Cambria Math" panose="02040503050406030204" pitchFamily="18" charset="0"/>
                      </a:rPr>
                      <m:t>11100</m:t>
                    </m:r>
                    <m:r>
                      <a:rPr lang="en-US" altLang="zh-CN" sz="2600" i="1">
                        <a:latin typeface="Cambria Math" panose="02040503050406030204" pitchFamily="18" charset="0"/>
                      </a:rPr>
                      <m:t>.</m:t>
                    </m:r>
                  </m:oMath>
                </a14:m>
                <a:r>
                  <a:rPr lang="en-US" altLang="zh-CN" sz="2600" dirty="0">
                    <a:latin typeface="Cambria Math" panose="02040503050406030204" pitchFamily="18" charset="0"/>
                  </a:rPr>
                  <a:t>11B = 28.75 = 34.6Q = 1C.CH</a:t>
                </a:r>
                <a:endParaRPr lang="zh-CN" altLang="en-US" sz="2600" dirty="0">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944678" y="2024898"/>
                <a:ext cx="5254644" cy="400110"/>
              </a:xfrm>
              <a:prstGeom prst="rect">
                <a:avLst/>
              </a:prstGeom>
              <a:blipFill>
                <a:blip r:embed="rId3"/>
                <a:stretch>
                  <a:fillRect t="-25758" r="-2668" b="-484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63539" y="3282173"/>
                <a:ext cx="5616922" cy="400110"/>
              </a:xfrm>
              <a:prstGeom prst="rect">
                <a:avLst/>
              </a:prstGeom>
              <a:noFill/>
            </p:spPr>
            <p:txBody>
              <a:bodyPr wrap="none" lIns="0" tIns="0" rIns="0" bIns="0" rtlCol="0">
                <a:spAutoFit/>
              </a:bodyPr>
              <a:lstStyle/>
              <a:p>
                <a14:m>
                  <m:oMath xmlns:m="http://schemas.openxmlformats.org/officeDocument/2006/math">
                    <m:r>
                      <a:rPr lang="en-US" altLang="zh-CN" sz="2600" b="0" i="1" smtClean="0">
                        <a:latin typeface="Cambria Math" panose="02040503050406030204" pitchFamily="18" charset="0"/>
                      </a:rPr>
                      <m:t>23.37</m:t>
                    </m:r>
                  </m:oMath>
                </a14:m>
                <a:r>
                  <a:rPr lang="en-US" altLang="zh-CN" sz="2600" dirty="0">
                    <a:latin typeface="Cambria Math" panose="02040503050406030204" pitchFamily="18" charset="0"/>
                  </a:rPr>
                  <a:t>5 = 10111.011B = 27.3Q = 17.6H</a:t>
                </a:r>
                <a:endParaRPr lang="zh-CN" altLang="en-US" sz="2600" dirty="0">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763539" y="3282173"/>
                <a:ext cx="5616922" cy="400110"/>
              </a:xfrm>
              <a:prstGeom prst="rect">
                <a:avLst/>
              </a:prstGeom>
              <a:blipFill>
                <a:blip r:embed="rId4"/>
                <a:stretch>
                  <a:fillRect t="-24242" r="-2495" b="-48485"/>
                </a:stretch>
              </a:blipFill>
            </p:spPr>
            <p:txBody>
              <a:bodyPr/>
              <a:lstStyle/>
              <a:p>
                <a:r>
                  <a:rPr lang="zh-CN" altLang="en-US">
                    <a:noFill/>
                  </a:rPr>
                  <a:t> </a:t>
                </a:r>
              </a:p>
            </p:txBody>
          </p:sp>
        </mc:Fallback>
      </mc:AlternateContent>
      <p:sp>
        <p:nvSpPr>
          <p:cNvPr id="7" name="矩形 6"/>
          <p:cNvSpPr/>
          <p:nvPr/>
        </p:nvSpPr>
        <p:spPr>
          <a:xfrm>
            <a:off x="735626" y="3786964"/>
            <a:ext cx="8111812" cy="647806"/>
          </a:xfrm>
          <a:prstGeom prst="rect">
            <a:avLst/>
          </a:prstGeom>
        </p:spPr>
        <p:txBody>
          <a:bodyPr wrap="square">
            <a:spAutoFit/>
          </a:bodyPr>
          <a:lstStyle/>
          <a:p>
            <a:pPr marL="457200" indent="-457200">
              <a:lnSpc>
                <a:spcPct val="200000"/>
              </a:lnSpc>
              <a:buFont typeface="+mj-lt"/>
              <a:buAutoNum type="arabicPeriod" startAt="3"/>
            </a:pPr>
            <a:r>
              <a:rPr lang="en-US" altLang="zh-CN" sz="2200" spc="300" dirty="0">
                <a:latin typeface="黑体" panose="02010609060101010101" pitchFamily="49" charset="-122"/>
                <a:ea typeface="黑体" panose="02010609060101010101" pitchFamily="49" charset="-122"/>
              </a:rPr>
              <a:t>BCD</a:t>
            </a:r>
            <a:r>
              <a:rPr lang="zh-CN" altLang="en-US" sz="2200" spc="300" dirty="0">
                <a:latin typeface="黑体" panose="02010609060101010101" pitchFamily="49" charset="-122"/>
                <a:ea typeface="黑体" panose="02010609060101010101" pitchFamily="49" charset="-122"/>
              </a:rPr>
              <a:t>码 </a:t>
            </a:r>
            <a:r>
              <a:rPr lang="en-US" altLang="zh-CN" sz="2200" spc="300" dirty="0">
                <a:latin typeface="黑体" panose="02010609060101010101" pitchFamily="49" charset="-122"/>
                <a:ea typeface="黑体" panose="02010609060101010101" pitchFamily="49" charset="-122"/>
              </a:rPr>
              <a:t>0011 0100 </a:t>
            </a:r>
            <a:r>
              <a:rPr lang="zh-CN" altLang="en-US" sz="2200" spc="300" dirty="0">
                <a:latin typeface="黑体" panose="02010609060101010101" pitchFamily="49" charset="-122"/>
                <a:ea typeface="黑体" panose="02010609060101010101" pitchFamily="49" charset="-122"/>
              </a:rPr>
              <a:t>表示的十进制数为？</a:t>
            </a:r>
            <a:endParaRPr lang="en-US" altLang="zh-CN" sz="2200" spc="300" dirty="0">
              <a:latin typeface="黑体" panose="02010609060101010101" pitchFamily="49" charset="-122"/>
              <a:ea typeface="黑体" panose="02010609060101010101" pitchFamily="49" charset="-122"/>
            </a:endParaRPr>
          </a:p>
        </p:txBody>
      </p:sp>
      <p:sp>
        <p:nvSpPr>
          <p:cNvPr id="12" name="文本框 11"/>
          <p:cNvSpPr txBox="1"/>
          <p:nvPr/>
        </p:nvSpPr>
        <p:spPr>
          <a:xfrm>
            <a:off x="3073192" y="4544222"/>
            <a:ext cx="2997615" cy="400110"/>
          </a:xfrm>
          <a:prstGeom prst="rect">
            <a:avLst/>
          </a:prstGeom>
          <a:noFill/>
        </p:spPr>
        <p:txBody>
          <a:bodyPr wrap="none" lIns="0" tIns="0" rIns="0" bIns="0" rtlCol="0">
            <a:spAutoFit/>
          </a:bodyPr>
          <a:lstStyle/>
          <a:p>
            <a:r>
              <a:rPr lang="en-US" altLang="zh-CN" sz="2600" dirty="0">
                <a:latin typeface="Cambria Math" panose="02040503050406030204" pitchFamily="18" charset="0"/>
              </a:rPr>
              <a:t>(0011 0100)</a:t>
            </a:r>
            <a:r>
              <a:rPr lang="en-US" altLang="zh-CN" sz="2600" baseline="-25000" dirty="0">
                <a:latin typeface="Cambria Math" panose="02040503050406030204" pitchFamily="18" charset="0"/>
              </a:rPr>
              <a:t>BCD</a:t>
            </a:r>
            <a:r>
              <a:rPr lang="en-US" altLang="zh-CN" sz="2600" dirty="0">
                <a:latin typeface="Cambria Math" panose="02040503050406030204" pitchFamily="18" charset="0"/>
              </a:rPr>
              <a:t> = 34</a:t>
            </a:r>
            <a:endParaRPr lang="zh-CN" altLang="en-US" sz="2600" baseline="-25000" dirty="0">
              <a:latin typeface="Cambria Math" panose="02040503050406030204" pitchFamily="18" charset="0"/>
            </a:endParaRPr>
          </a:p>
        </p:txBody>
      </p:sp>
      <p:sp>
        <p:nvSpPr>
          <p:cNvPr id="13" name="矩形 12">
            <a:extLst>
              <a:ext uri="{FF2B5EF4-FFF2-40B4-BE49-F238E27FC236}">
                <a16:creationId xmlns:a16="http://schemas.microsoft.com/office/drawing/2014/main" id="{78693BD0-2233-43AF-86EB-C443BF0A7A73}"/>
              </a:ext>
            </a:extLst>
          </p:cNvPr>
          <p:cNvSpPr/>
          <p:nvPr/>
        </p:nvSpPr>
        <p:spPr>
          <a:xfrm>
            <a:off x="735626" y="5044240"/>
            <a:ext cx="8111812" cy="647806"/>
          </a:xfrm>
          <a:prstGeom prst="rect">
            <a:avLst/>
          </a:prstGeom>
        </p:spPr>
        <p:txBody>
          <a:bodyPr wrap="square">
            <a:spAutoFit/>
          </a:bodyPr>
          <a:lstStyle/>
          <a:p>
            <a:pPr marL="457200" indent="-457200">
              <a:lnSpc>
                <a:spcPct val="200000"/>
              </a:lnSpc>
              <a:buFont typeface="+mj-lt"/>
              <a:buAutoNum type="arabicPeriod" startAt="3"/>
            </a:pPr>
            <a:r>
              <a:rPr lang="zh-CN" altLang="en-US" sz="2200" spc="300" dirty="0">
                <a:latin typeface="黑体" panose="02010609060101010101" pitchFamily="49" charset="-122"/>
                <a:ea typeface="黑体" panose="02010609060101010101" pitchFamily="49" charset="-122"/>
              </a:rPr>
              <a:t>将</a:t>
            </a:r>
            <a:r>
              <a:rPr lang="en-US" altLang="zh-CN" sz="2200" spc="300" dirty="0">
                <a:latin typeface="黑体" panose="02010609060101010101" pitchFamily="49" charset="-122"/>
                <a:ea typeface="黑体" panose="02010609060101010101" pitchFamily="49" charset="-122"/>
              </a:rPr>
              <a:t>(112)</a:t>
            </a:r>
            <a:r>
              <a:rPr lang="en-US" altLang="zh-CN" sz="2200" spc="300" baseline="-25000" dirty="0">
                <a:latin typeface="黑体" panose="02010609060101010101" pitchFamily="49" charset="-122"/>
                <a:ea typeface="黑体" panose="02010609060101010101" pitchFamily="49" charset="-122"/>
              </a:rPr>
              <a:t>3</a:t>
            </a:r>
            <a:r>
              <a:rPr lang="en-US" altLang="zh-CN" sz="2200"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转换为七进制</a:t>
            </a:r>
            <a:endParaRPr lang="en-US" altLang="zh-CN" sz="2200" spc="300"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85DE4011-DF34-4EAF-8959-27241F4697A3}"/>
              </a:ext>
            </a:extLst>
          </p:cNvPr>
          <p:cNvSpPr txBox="1"/>
          <p:nvPr/>
        </p:nvSpPr>
        <p:spPr>
          <a:xfrm>
            <a:off x="3514018" y="5796725"/>
            <a:ext cx="2115964" cy="400110"/>
          </a:xfrm>
          <a:prstGeom prst="rect">
            <a:avLst/>
          </a:prstGeom>
          <a:noFill/>
        </p:spPr>
        <p:txBody>
          <a:bodyPr wrap="none" lIns="0" tIns="0" rIns="0" bIns="0" rtlCol="0">
            <a:spAutoFit/>
          </a:bodyPr>
          <a:lstStyle/>
          <a:p>
            <a:r>
              <a:rPr lang="en-US" altLang="zh-CN" sz="2600" dirty="0">
                <a:latin typeface="Cambria Math" panose="02040503050406030204" pitchFamily="18" charset="0"/>
              </a:rPr>
              <a:t>(112)</a:t>
            </a:r>
            <a:r>
              <a:rPr lang="en-US" altLang="zh-CN" sz="2600" baseline="-25000" dirty="0">
                <a:latin typeface="Cambria Math" panose="02040503050406030204" pitchFamily="18" charset="0"/>
              </a:rPr>
              <a:t>3</a:t>
            </a:r>
            <a:r>
              <a:rPr lang="en-US" altLang="zh-CN" sz="2600" dirty="0">
                <a:latin typeface="Cambria Math" panose="02040503050406030204" pitchFamily="18" charset="0"/>
              </a:rPr>
              <a:t> = (20)</a:t>
            </a:r>
            <a:r>
              <a:rPr lang="en-US" altLang="zh-CN" sz="2600" baseline="-25000" dirty="0">
                <a:latin typeface="Cambria Math" panose="02040503050406030204" pitchFamily="18" charset="0"/>
              </a:rPr>
              <a:t>7</a:t>
            </a:r>
            <a:endParaRPr lang="zh-CN" altLang="en-US" sz="2600" baseline="-25000" dirty="0">
              <a:latin typeface="Cambria Math" panose="02040503050406030204" pitchFamily="18" charset="0"/>
            </a:endParaRPr>
          </a:p>
        </p:txBody>
      </p:sp>
    </p:spTree>
    <p:extLst>
      <p:ext uri="{BB962C8B-B14F-4D97-AF65-F5344CB8AC3E}">
        <p14:creationId xmlns:p14="http://schemas.microsoft.com/office/powerpoint/2010/main" val="8077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7" grpId="0"/>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71067" y="2815560"/>
            <a:ext cx="6801863" cy="707886"/>
          </a:xfrm>
          <a:prstGeom prst="rect">
            <a:avLst/>
          </a:prstGeom>
          <a:noFill/>
        </p:spPr>
        <p:txBody>
          <a:bodyPr wrap="none" rtlCol="0">
            <a:spAutoFit/>
          </a:bodyPr>
          <a:lstStyle/>
          <a:p>
            <a:pPr algn="ctr"/>
            <a:r>
              <a:rPr lang="zh-CN" altLang="en-US" sz="4000" spc="300" dirty="0">
                <a:latin typeface="微软雅黑" panose="020B0503020204020204" pitchFamily="34" charset="-122"/>
                <a:ea typeface="微软雅黑" panose="020B0503020204020204" pitchFamily="34" charset="-122"/>
                <a:cs typeface="Helvetica" panose="020B0604020202020204" pitchFamily="34" charset="0"/>
              </a:rPr>
              <a:t>带符号数在计算机中的表示</a:t>
            </a:r>
          </a:p>
        </p:txBody>
      </p:sp>
    </p:spTree>
    <p:extLst>
      <p:ext uri="{BB962C8B-B14F-4D97-AF65-F5344CB8AC3E}">
        <p14:creationId xmlns:p14="http://schemas.microsoft.com/office/powerpoint/2010/main" val="2097905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2933047"/>
          </a:xfrm>
          <a:prstGeom prst="rect">
            <a:avLst/>
          </a:prstGeom>
        </p:spPr>
        <p:txBody>
          <a:bodyPr wrap="square">
            <a:spAutoFit/>
          </a:bodyPr>
          <a:lstStyle/>
          <a:p>
            <a:pPr marL="342900" indent="-342900">
              <a:lnSpc>
                <a:spcPct val="3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符号位数值化称为机器数</a:t>
            </a:r>
            <a:endParaRPr lang="en-US" altLang="zh-CN" sz="2200" spc="300" dirty="0">
              <a:latin typeface="黑体" panose="02010609060101010101" pitchFamily="49" charset="-122"/>
              <a:ea typeface="黑体" panose="02010609060101010101" pitchFamily="49" charset="-122"/>
            </a:endParaRPr>
          </a:p>
          <a:p>
            <a:pPr marL="342900" indent="-342900">
              <a:lnSpc>
                <a:spcPct val="3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最高位表示符号位，</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表示正数，</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表示负数</a:t>
            </a:r>
            <a:endParaRPr lang="en-US" altLang="zh-CN" sz="2200" spc="300" dirty="0">
              <a:latin typeface="黑体" panose="02010609060101010101" pitchFamily="49" charset="-122"/>
              <a:ea typeface="黑体" panose="02010609060101010101" pitchFamily="49" charset="-122"/>
            </a:endParaRPr>
          </a:p>
          <a:p>
            <a:pPr marL="342900" indent="-342900">
              <a:lnSpc>
                <a:spcPct val="3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常用的表示方法有：原码，反码，补码</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机器数</a:t>
            </a:r>
          </a:p>
        </p:txBody>
      </p:sp>
    </p:spTree>
    <p:extLst>
      <p:ext uri="{BB962C8B-B14F-4D97-AF65-F5344CB8AC3E}">
        <p14:creationId xmlns:p14="http://schemas.microsoft.com/office/powerpoint/2010/main" val="106328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DB16D5-A31E-4089-A9C0-9B18DE23FE19}"/>
              </a:ext>
            </a:extLst>
          </p:cNvPr>
          <p:cNvPicPr>
            <a:picLocks noChangeAspect="1"/>
          </p:cNvPicPr>
          <p:nvPr/>
        </p:nvPicPr>
        <p:blipFill>
          <a:blip r:embed="rId2"/>
          <a:stretch>
            <a:fillRect/>
          </a:stretch>
        </p:blipFill>
        <p:spPr>
          <a:xfrm>
            <a:off x="2374188" y="306000"/>
            <a:ext cx="4395624" cy="6246000"/>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9B9DCBF8-74A1-4A6C-96F4-2D4F6D3344A1}"/>
              </a:ext>
            </a:extLst>
          </p:cNvPr>
          <p:cNvSpPr/>
          <p:nvPr/>
        </p:nvSpPr>
        <p:spPr>
          <a:xfrm>
            <a:off x="539643" y="641811"/>
            <a:ext cx="877163" cy="369332"/>
          </a:xfrm>
          <a:prstGeom prst="rect">
            <a:avLst/>
          </a:prstGeom>
        </p:spPr>
        <p:txBody>
          <a:bodyPr wrap="none">
            <a:spAutoFit/>
          </a:bodyPr>
          <a:lstStyle/>
          <a:p>
            <a:r>
              <a:rPr lang="zh-CN" altLang="en-US" dirty="0"/>
              <a:t>参考书</a:t>
            </a:r>
          </a:p>
        </p:txBody>
      </p:sp>
    </p:spTree>
    <p:extLst>
      <p:ext uri="{BB962C8B-B14F-4D97-AF65-F5344CB8AC3E}">
        <p14:creationId xmlns:p14="http://schemas.microsoft.com/office/powerpoint/2010/main" val="1058351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735626" y="1272412"/>
                <a:ext cx="7849003" cy="569162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为表正负，把最高位腾出存放符号，</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表正，</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表负</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b="0" i="1" spc="300" smtClean="0">
                              <a:latin typeface="Cambria Math" panose="02040503050406030204" pitchFamily="18" charset="0"/>
                              <a:ea typeface="黑体" panose="02010609060101010101" pitchFamily="49" charset="-122"/>
                            </a:rPr>
                          </m:ctrlPr>
                        </m:sSubPr>
                        <m:e>
                          <m:r>
                            <a:rPr lang="en-US" altLang="zh-CN" sz="2200" b="0" i="1" spc="300" smtClean="0">
                              <a:latin typeface="Cambria Math" panose="02040503050406030204" pitchFamily="18" charset="0"/>
                              <a:ea typeface="黑体" panose="02010609060101010101" pitchFamily="49" charset="-122"/>
                            </a:rPr>
                            <m:t>(+1)</m:t>
                          </m:r>
                        </m:e>
                        <m:sub>
                          <m:r>
                            <a:rPr lang="zh-CN" altLang="en-US" sz="2200" i="1" spc="300">
                              <a:latin typeface="Cambria Math" panose="02040503050406030204" pitchFamily="18" charset="0"/>
                              <a:ea typeface="黑体" panose="02010609060101010101" pitchFamily="49" charset="-122"/>
                            </a:rPr>
                            <m:t>原</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0000001</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原</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000000</m:t>
                      </m:r>
                      <m:r>
                        <a:rPr lang="en-US" altLang="zh-CN" sz="2200" b="0" i="1" spc="300" smtClean="0">
                          <a:latin typeface="Cambria Math" panose="02040503050406030204" pitchFamily="18" charset="0"/>
                          <a:ea typeface="黑体" panose="02010609060101010101" pitchFamily="49" charset="-122"/>
                        </a:rPr>
                        <m:t>1</m:t>
                      </m:r>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我们希望（</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）和（</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）相加是</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，但计算机算出</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200" i="1" spc="300">
                          <a:solidFill>
                            <a:srgbClr val="FF0000"/>
                          </a:solidFill>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000</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m:t>
                      </m:r>
                      <m:r>
                        <a:rPr lang="en-US" altLang="zh-CN" sz="2200" b="0" i="1" spc="300" smtClean="0">
                          <a:latin typeface="Cambria Math" panose="02040503050406030204" pitchFamily="18" charset="0"/>
                          <a:ea typeface="黑体" panose="02010609060101010101" pitchFamily="49" charset="-122"/>
                        </a:rPr>
                        <m:t>1+</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0000001=</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0000010=</m:t>
                      </m:r>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2</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原</m:t>
                          </m:r>
                        </m:sub>
                      </m:sSub>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零的表示不唯一</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原</m:t>
                          </m:r>
                        </m:sub>
                      </m:sSub>
                      <m:r>
                        <a:rPr lang="en-US" altLang="zh-CN" sz="2200" i="1" spc="300">
                          <a:latin typeface="Cambria Math" panose="02040503050406030204" pitchFamily="18" charset="0"/>
                          <a:ea typeface="黑体" panose="02010609060101010101" pitchFamily="49" charset="-122"/>
                        </a:rPr>
                        <m:t>=</m:t>
                      </m:r>
                      <m:r>
                        <a:rPr lang="en-US" altLang="zh-CN" sz="2200" i="1" spc="300">
                          <a:solidFill>
                            <a:srgbClr val="FF0000"/>
                          </a:solidFill>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000000</m:t>
                      </m:r>
                      <m:r>
                        <a:rPr lang="en-US" altLang="zh-CN" sz="2200" b="0" i="1" spc="300" smtClean="0">
                          <a:latin typeface="Cambria Math" panose="02040503050406030204" pitchFamily="18" charset="0"/>
                          <a:ea typeface="黑体" panose="02010609060101010101" pitchFamily="49" charset="-122"/>
                        </a:rPr>
                        <m:t>0</m:t>
                      </m:r>
                    </m:oMath>
                  </m:oMathPara>
                </a14:m>
                <a:endParaRPr lang="en-US" altLang="zh-CN" sz="2200" b="0" i="1" spc="3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原</m:t>
                          </m:r>
                        </m:sub>
                      </m:sSub>
                      <m:r>
                        <a:rPr lang="en-US" altLang="zh-CN" sz="2200" i="1" spc="300">
                          <a:latin typeface="Cambria Math" panose="02040503050406030204" pitchFamily="18" charset="0"/>
                          <a:ea typeface="黑体" panose="02010609060101010101" pitchFamily="49" charset="-122"/>
                        </a:rPr>
                        <m:t>=</m:t>
                      </m:r>
                      <m:r>
                        <a:rPr lang="en-US" altLang="zh-CN" sz="2200" i="1" spc="300">
                          <a:solidFill>
                            <a:srgbClr val="FF0000"/>
                          </a:solidFill>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000000</m:t>
                      </m:r>
                      <m:r>
                        <a:rPr lang="en-US" altLang="zh-CN" sz="2200" b="0" i="1" spc="300" smtClean="0">
                          <a:latin typeface="Cambria Math" panose="02040503050406030204" pitchFamily="18" charset="0"/>
                          <a:ea typeface="黑体" panose="02010609060101010101" pitchFamily="49" charset="-122"/>
                        </a:rPr>
                        <m:t>0</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endParaRPr lang="en-US" altLang="zh-CN" sz="2200" spc="300" dirty="0">
                  <a:latin typeface="黑体" panose="02010609060101010101" pitchFamily="49" charset="-122"/>
                  <a:ea typeface="黑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735626" y="1272412"/>
                <a:ext cx="7849003" cy="5691623"/>
              </a:xfrm>
              <a:prstGeom prst="rect">
                <a:avLst/>
              </a:prstGeom>
              <a:blipFill>
                <a:blip r:embed="rId3"/>
                <a:stretch>
                  <a:fillRect l="-932"/>
                </a:stretch>
              </a:blipFill>
            </p:spPr>
            <p:txBody>
              <a:bodyPr/>
              <a:lstStyle/>
              <a:p>
                <a:r>
                  <a:rPr lang="zh-CN" altLang="en-US">
                    <a:noFill/>
                  </a:rPr>
                  <a:t> </a:t>
                </a:r>
              </a:p>
            </p:txBody>
          </p:sp>
        </mc:Fallback>
      </mc:AlternateContent>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原码</a:t>
            </a:r>
          </a:p>
        </p:txBody>
      </p:sp>
    </p:spTree>
    <p:extLst>
      <p:ext uri="{BB962C8B-B14F-4D97-AF65-F5344CB8AC3E}">
        <p14:creationId xmlns:p14="http://schemas.microsoft.com/office/powerpoint/2010/main" val="39089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735626" y="1272412"/>
                <a:ext cx="7849003" cy="49157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为解决“正负相加不等于</a:t>
                </a:r>
                <a:r>
                  <a:rPr lang="en-US" altLang="zh-CN" sz="2200" spc="300" dirty="0">
                    <a:latin typeface="黑体" panose="02010609060101010101" pitchFamily="49" charset="-122"/>
                    <a:ea typeface="黑体" panose="02010609060101010101" pitchFamily="49" charset="-122"/>
                  </a:rPr>
                  <a:t>0</a:t>
                </a:r>
                <a:r>
                  <a:rPr lang="zh-CN" altLang="en-US" sz="2200" spc="300" dirty="0">
                    <a:latin typeface="黑体" panose="02010609060101010101" pitchFamily="49" charset="-122"/>
                    <a:ea typeface="黑体" panose="02010609060101010101" pitchFamily="49" charset="-122"/>
                  </a:rPr>
                  <a:t>”的问题，发明了反码</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对于正数，反码与原码相同</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对于负数，在原码基础上，符号位不变，其余位取反</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b="0" i="1" spc="300" smtClean="0">
                              <a:latin typeface="Cambria Math" panose="02040503050406030204" pitchFamily="18" charset="0"/>
                              <a:ea typeface="黑体" panose="02010609060101010101" pitchFamily="49" charset="-122"/>
                            </a:rPr>
                          </m:ctrlPr>
                        </m:sSubPr>
                        <m:e>
                          <m:r>
                            <a:rPr lang="en-US" altLang="zh-CN" sz="2200" b="0" i="1" spc="300" smtClean="0">
                              <a:latin typeface="Cambria Math" panose="02040503050406030204" pitchFamily="18" charset="0"/>
                              <a:ea typeface="黑体" panose="02010609060101010101" pitchFamily="49" charset="-122"/>
                            </a:rPr>
                            <m:t>(+1)</m:t>
                          </m:r>
                        </m:e>
                        <m:sub>
                          <m:r>
                            <a:rPr lang="zh-CN" altLang="en-US" sz="2200" i="1" spc="300">
                              <a:latin typeface="Cambria Math" panose="02040503050406030204" pitchFamily="18" charset="0"/>
                              <a:ea typeface="黑体" panose="02010609060101010101" pitchFamily="49" charset="-122"/>
                            </a:rPr>
                            <m:t>反</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0000001</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m:t>
                          </m:r>
                        </m:e>
                        <m:sub>
                          <m:r>
                            <a:rPr lang="zh-CN" altLang="en-US" sz="2200" i="1" spc="300" smtClean="0">
                              <a:latin typeface="Cambria Math" panose="02040503050406030204" pitchFamily="18" charset="0"/>
                              <a:ea typeface="黑体" panose="02010609060101010101" pitchFamily="49" charset="-122"/>
                            </a:rPr>
                            <m:t>反</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solidFill>
                            <a:schemeClr val="tx1"/>
                          </a:solidFill>
                          <a:latin typeface="Cambria Math" panose="02040503050406030204" pitchFamily="18" charset="0"/>
                          <a:ea typeface="黑体" panose="02010609060101010101" pitchFamily="49" charset="-122"/>
                        </a:rPr>
                        <m:t>1111110</m:t>
                      </m:r>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此时（</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）和（</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）相加变成了</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200" i="1" spc="300">
                          <a:solidFill>
                            <a:srgbClr val="FF0000"/>
                          </a:solidFill>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000</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m:t>
                      </m:r>
                      <m:r>
                        <a:rPr lang="en-US" altLang="zh-CN" sz="2200" b="0" i="1" spc="300" smtClean="0">
                          <a:latin typeface="Cambria Math" panose="02040503050406030204" pitchFamily="18" charset="0"/>
                          <a:ea typeface="黑体" panose="02010609060101010101" pitchFamily="49" charset="-122"/>
                        </a:rPr>
                        <m:t>1+</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1111110=</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1111111=</m:t>
                      </m:r>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反</m:t>
                          </m:r>
                        </m:sub>
                      </m:sSub>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零的表示还是不唯一</a:t>
                </a:r>
                <a:endParaRPr lang="en-US" altLang="zh-CN" sz="2200" spc="300" dirty="0">
                  <a:latin typeface="黑体" panose="02010609060101010101" pitchFamily="49" charset="-122"/>
                  <a:ea typeface="黑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735626" y="1272412"/>
                <a:ext cx="7849003" cy="4915705"/>
              </a:xfrm>
              <a:prstGeom prst="rect">
                <a:avLst/>
              </a:prstGeom>
              <a:blipFill>
                <a:blip r:embed="rId3"/>
                <a:stretch>
                  <a:fillRect l="-932" r="-777" b="-1737"/>
                </a:stretch>
              </a:blipFill>
            </p:spPr>
            <p:txBody>
              <a:bodyPr/>
              <a:lstStyle/>
              <a:p>
                <a:r>
                  <a:rPr lang="zh-CN" altLang="en-US">
                    <a:noFill/>
                  </a:rPr>
                  <a:t> </a:t>
                </a:r>
              </a:p>
            </p:txBody>
          </p:sp>
        </mc:Fallback>
      </mc:AlternateContent>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反码</a:t>
            </a:r>
          </a:p>
        </p:txBody>
      </p:sp>
    </p:spTree>
    <p:extLst>
      <p:ext uri="{BB962C8B-B14F-4D97-AF65-F5344CB8AC3E}">
        <p14:creationId xmlns:p14="http://schemas.microsoft.com/office/powerpoint/2010/main" val="7686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735626" y="1272412"/>
                <a:ext cx="7849003" cy="51588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为解决“两个零”的问题，进一步提出了补码</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正数的补码与原码相同，负数的补码是其反码加</a:t>
                </a:r>
                <a:r>
                  <a:rPr lang="en-US" altLang="zh-CN" sz="2200" spc="300" dirty="0">
                    <a:latin typeface="黑体" panose="02010609060101010101" pitchFamily="49" charset="-122"/>
                    <a:ea typeface="黑体" panose="02010609060101010101" pitchFamily="49" charset="-122"/>
                  </a:rPr>
                  <a:t>1</a:t>
                </a: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b="0" i="1" spc="300" smtClean="0">
                              <a:latin typeface="Cambria Math" panose="02040503050406030204" pitchFamily="18" charset="0"/>
                              <a:ea typeface="黑体" panose="02010609060101010101" pitchFamily="49" charset="-122"/>
                            </a:rPr>
                          </m:ctrlPr>
                        </m:sSubPr>
                        <m:e>
                          <m:r>
                            <a:rPr lang="en-US" altLang="zh-CN" sz="2200" b="0" i="1" spc="300" smtClean="0">
                              <a:latin typeface="Cambria Math" panose="02040503050406030204" pitchFamily="18" charset="0"/>
                              <a:ea typeface="黑体" panose="02010609060101010101" pitchFamily="49" charset="-122"/>
                            </a:rPr>
                            <m:t>(+1)</m:t>
                          </m:r>
                        </m:e>
                        <m:sub>
                          <m:r>
                            <a:rPr lang="zh-CN" altLang="en-US" sz="2200" i="1" spc="300">
                              <a:latin typeface="Cambria Math" panose="02040503050406030204" pitchFamily="18" charset="0"/>
                              <a:ea typeface="黑体" panose="02010609060101010101" pitchFamily="49" charset="-122"/>
                            </a:rPr>
                            <m:t>补</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0000001</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m:t>
                          </m:r>
                        </m:e>
                        <m:sub>
                          <m:r>
                            <a:rPr lang="zh-CN" altLang="en-US" sz="2200" i="1" spc="300" smtClean="0">
                              <a:latin typeface="Cambria Math" panose="02040503050406030204" pitchFamily="18" charset="0"/>
                              <a:ea typeface="黑体" panose="02010609060101010101" pitchFamily="49" charset="-122"/>
                            </a:rPr>
                            <m:t>补</m:t>
                          </m:r>
                        </m:sub>
                      </m:sSub>
                      <m:r>
                        <a:rPr lang="en-US" altLang="zh-CN" sz="2200" i="1" spc="300">
                          <a:latin typeface="Cambria Math" panose="02040503050406030204" pitchFamily="18" charset="0"/>
                          <a:ea typeface="黑体" panose="02010609060101010101" pitchFamily="49" charset="-122"/>
                        </a:rPr>
                        <m:t>=</m:t>
                      </m:r>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(−1)</m:t>
                          </m:r>
                        </m:e>
                        <m:sub>
                          <m:r>
                            <a:rPr lang="zh-CN" altLang="en-US" sz="2200" i="1" spc="300">
                              <a:latin typeface="Cambria Math" panose="02040503050406030204" pitchFamily="18" charset="0"/>
                              <a:ea typeface="黑体" panose="02010609060101010101" pitchFamily="49" charset="-122"/>
                            </a:rPr>
                            <m:t>反</m:t>
                          </m:r>
                        </m:sub>
                      </m:sSub>
                      <m:r>
                        <a:rPr lang="en-US" altLang="zh-CN" sz="2200" i="1" spc="300" smtClean="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1</m:t>
                      </m:r>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solidFill>
                            <a:schemeClr val="tx1"/>
                          </a:solidFill>
                          <a:latin typeface="Cambria Math" panose="02040503050406030204" pitchFamily="18" charset="0"/>
                          <a:ea typeface="黑体" panose="02010609060101010101" pitchFamily="49" charset="-122"/>
                        </a:rPr>
                        <m:t>1111110+1=</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solidFill>
                            <a:schemeClr val="tx1"/>
                          </a:solidFill>
                          <a:latin typeface="Cambria Math" panose="02040503050406030204" pitchFamily="18" charset="0"/>
                          <a:ea typeface="黑体" panose="02010609060101010101" pitchFamily="49" charset="-122"/>
                        </a:rPr>
                        <m:t>1111111</m:t>
                      </m:r>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此时（</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）和（</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）相加变成了</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200" i="1" spc="300">
                          <a:solidFill>
                            <a:srgbClr val="FF0000"/>
                          </a:solidFill>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000</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00</m:t>
                      </m:r>
                      <m:r>
                        <a:rPr lang="en-US" altLang="zh-CN" sz="2200" b="0" i="1" spc="300" smtClean="0">
                          <a:latin typeface="Cambria Math" panose="02040503050406030204" pitchFamily="18" charset="0"/>
                          <a:ea typeface="黑体" panose="02010609060101010101" pitchFamily="49" charset="-122"/>
                        </a:rPr>
                        <m:t>1+</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1111111=</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0000000=</m:t>
                      </m:r>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m:t>
                          </m:r>
                          <m:r>
                            <a:rPr lang="en-US" altLang="zh-CN" sz="2200" b="0" i="1" spc="300" smtClean="0">
                              <a:latin typeface="Cambria Math" panose="02040503050406030204" pitchFamily="18" charset="0"/>
                              <a:ea typeface="黑体" panose="02010609060101010101" pitchFamily="49" charset="-122"/>
                            </a:rPr>
                            <m:t>0</m:t>
                          </m:r>
                          <m:r>
                            <a:rPr lang="en-US" altLang="zh-CN" sz="2200" i="1" spc="300">
                              <a:latin typeface="Cambria Math" panose="02040503050406030204" pitchFamily="18" charset="0"/>
                              <a:ea typeface="黑体" panose="02010609060101010101" pitchFamily="49" charset="-122"/>
                            </a:rPr>
                            <m:t>)</m:t>
                          </m:r>
                        </m:e>
                        <m:sub>
                          <m:r>
                            <a:rPr lang="zh-CN" altLang="en-US" sz="2200" i="1" spc="300">
                              <a:latin typeface="Cambria Math" panose="02040503050406030204" pitchFamily="18" charset="0"/>
                              <a:ea typeface="黑体" panose="02010609060101010101" pitchFamily="49" charset="-122"/>
                            </a:rPr>
                            <m:t>补</m:t>
                          </m:r>
                        </m:sub>
                      </m:sSub>
                    </m:oMath>
                  </m:oMathPara>
                </a14:m>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零的表示唯一</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(+0)</m:t>
                          </m:r>
                        </m:e>
                        <m:sub>
                          <m:r>
                            <a:rPr lang="zh-CN" altLang="en-US" sz="2200" i="1" spc="300">
                              <a:latin typeface="Cambria Math" panose="02040503050406030204" pitchFamily="18" charset="0"/>
                              <a:ea typeface="黑体" panose="02010609060101010101" pitchFamily="49" charset="-122"/>
                            </a:rPr>
                            <m:t>补</m:t>
                          </m:r>
                        </m:sub>
                      </m:sSub>
                      <m:r>
                        <a:rPr lang="en-US" altLang="zh-CN" sz="2200" b="0" i="1" spc="300" smtClean="0">
                          <a:latin typeface="Cambria Math" panose="02040503050406030204" pitchFamily="18" charset="0"/>
                          <a:ea typeface="黑体" panose="02010609060101010101" pitchFamily="49" charset="-122"/>
                        </a:rPr>
                        <m:t>=</m:t>
                      </m:r>
                      <m:sSub>
                        <m:sSubPr>
                          <m:ctrlPr>
                            <a:rPr lang="en-US" altLang="zh-CN" sz="2200" b="0" i="1" spc="300" smtClean="0">
                              <a:latin typeface="Cambria Math" panose="02040503050406030204" pitchFamily="18" charset="0"/>
                              <a:ea typeface="黑体" panose="02010609060101010101" pitchFamily="49" charset="-122"/>
                            </a:rPr>
                          </m:ctrlPr>
                        </m:sSubPr>
                        <m:e>
                          <m:r>
                            <a:rPr lang="en-US" altLang="zh-CN" sz="2200" b="0" i="1" spc="300" smtClean="0">
                              <a:latin typeface="Cambria Math" panose="02040503050406030204" pitchFamily="18" charset="0"/>
                              <a:ea typeface="黑体" panose="02010609060101010101" pitchFamily="49" charset="-122"/>
                            </a:rPr>
                            <m:t>(−0)</m:t>
                          </m:r>
                        </m:e>
                        <m:sub>
                          <m:r>
                            <a:rPr lang="zh-CN" altLang="en-US" sz="2200" i="1" spc="300">
                              <a:latin typeface="Cambria Math" panose="02040503050406030204" pitchFamily="18" charset="0"/>
                              <a:ea typeface="黑体" panose="02010609060101010101" pitchFamily="49" charset="-122"/>
                            </a:rPr>
                            <m:t>补</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0000000</m:t>
                      </m:r>
                    </m:oMath>
                  </m:oMathPara>
                </a14:m>
                <a:endParaRPr lang="en-US" altLang="zh-CN" sz="2200" spc="300" dirty="0">
                  <a:latin typeface="黑体" panose="02010609060101010101" pitchFamily="49" charset="-122"/>
                  <a:ea typeface="黑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735626" y="1272412"/>
                <a:ext cx="7849003" cy="5158848"/>
              </a:xfrm>
              <a:prstGeom prst="rect">
                <a:avLst/>
              </a:prstGeom>
              <a:blipFill>
                <a:blip r:embed="rId3"/>
                <a:stretch>
                  <a:fillRect l="-932"/>
                </a:stretch>
              </a:blipFill>
            </p:spPr>
            <p:txBody>
              <a:bodyPr/>
              <a:lstStyle/>
              <a:p>
                <a:r>
                  <a:rPr lang="zh-CN" altLang="en-US">
                    <a:noFill/>
                  </a:rPr>
                  <a:t> </a:t>
                </a:r>
              </a:p>
            </p:txBody>
          </p:sp>
        </mc:Fallback>
      </mc:AlternateContent>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补码</a:t>
            </a:r>
          </a:p>
        </p:txBody>
      </p:sp>
    </p:spTree>
    <p:extLst>
      <p:ext uri="{BB962C8B-B14F-4D97-AF65-F5344CB8AC3E}">
        <p14:creationId xmlns:p14="http://schemas.microsoft.com/office/powerpoint/2010/main" val="19280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单字节各编码的表示范围</a:t>
            </a:r>
          </a:p>
        </p:txBody>
      </p:sp>
      <p:graphicFrame>
        <p:nvGraphicFramePr>
          <p:cNvPr id="4" name="表格 3"/>
          <p:cNvGraphicFramePr>
            <a:graphicFrameLocks noGrp="1"/>
          </p:cNvGraphicFramePr>
          <p:nvPr>
            <p:extLst>
              <p:ext uri="{D42A27DB-BD31-4B8C-83A1-F6EECF244321}">
                <p14:modId xmlns:p14="http://schemas.microsoft.com/office/powerpoint/2010/main" val="2239558128"/>
              </p:ext>
            </p:extLst>
          </p:nvPr>
        </p:nvGraphicFramePr>
        <p:xfrm>
          <a:off x="735626" y="1277142"/>
          <a:ext cx="7706052" cy="5120640"/>
        </p:xfrm>
        <a:graphic>
          <a:graphicData uri="http://schemas.openxmlformats.org/drawingml/2006/table">
            <a:tbl>
              <a:tblPr firstRow="1" bandRow="1">
                <a:tableStyleId>{2D5ABB26-0587-4C30-8999-92F81FD0307C}</a:tableStyleId>
              </a:tblPr>
              <a:tblGrid>
                <a:gridCol w="1926513">
                  <a:extLst>
                    <a:ext uri="{9D8B030D-6E8A-4147-A177-3AD203B41FA5}">
                      <a16:colId xmlns:a16="http://schemas.microsoft.com/office/drawing/2014/main" val="2581768715"/>
                    </a:ext>
                  </a:extLst>
                </a:gridCol>
                <a:gridCol w="1926513">
                  <a:extLst>
                    <a:ext uri="{9D8B030D-6E8A-4147-A177-3AD203B41FA5}">
                      <a16:colId xmlns:a16="http://schemas.microsoft.com/office/drawing/2014/main" val="2811898108"/>
                    </a:ext>
                  </a:extLst>
                </a:gridCol>
                <a:gridCol w="1926513">
                  <a:extLst>
                    <a:ext uri="{9D8B030D-6E8A-4147-A177-3AD203B41FA5}">
                      <a16:colId xmlns:a16="http://schemas.microsoft.com/office/drawing/2014/main" val="174625541"/>
                    </a:ext>
                  </a:extLst>
                </a:gridCol>
                <a:gridCol w="1926513">
                  <a:extLst>
                    <a:ext uri="{9D8B030D-6E8A-4147-A177-3AD203B41FA5}">
                      <a16:colId xmlns:a16="http://schemas.microsoft.com/office/drawing/2014/main" val="21900474"/>
                    </a:ext>
                  </a:extLst>
                </a:gridCol>
              </a:tblGrid>
              <a:tr h="348843">
                <a:tc>
                  <a:txBody>
                    <a:bodyPr/>
                    <a:lstStyle/>
                    <a:p>
                      <a:pPr algn="ctr"/>
                      <a:r>
                        <a:rPr lang="zh-CN" altLang="en-US" sz="2200" dirty="0">
                          <a:latin typeface="黑体" panose="02010609060101010101" pitchFamily="49" charset="-122"/>
                          <a:ea typeface="黑体" panose="02010609060101010101" pitchFamily="49" charset="-122"/>
                        </a:rPr>
                        <a:t>真值</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原码</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反码</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补码</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75185"/>
                  </a:ext>
                </a:extLst>
              </a:tr>
              <a:tr h="348843">
                <a:tc>
                  <a:txBody>
                    <a:bodyPr/>
                    <a:lstStyle/>
                    <a:p>
                      <a:pPr algn="ctr"/>
                      <a:r>
                        <a:rPr lang="en-US" altLang="zh-CN" sz="2200" dirty="0">
                          <a:latin typeface="黑体" panose="02010609060101010101" pitchFamily="49" charset="-122"/>
                          <a:ea typeface="黑体" panose="02010609060101010101" pitchFamily="49" charset="-122"/>
                        </a:rPr>
                        <a:t>+127</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0111</a:t>
                      </a:r>
                      <a:r>
                        <a:rPr lang="en-US" altLang="zh-CN" sz="2200" baseline="0" dirty="0">
                          <a:latin typeface="黑体" panose="02010609060101010101" pitchFamily="49" charset="-122"/>
                          <a:ea typeface="黑体" panose="02010609060101010101" pitchFamily="49" charset="-122"/>
                        </a:rPr>
                        <a:t> 1111</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0111</a:t>
                      </a:r>
                      <a:r>
                        <a:rPr lang="en-US" altLang="zh-CN" sz="2200" baseline="0" dirty="0">
                          <a:latin typeface="黑体" panose="02010609060101010101" pitchFamily="49" charset="-122"/>
                          <a:ea typeface="黑体" panose="02010609060101010101" pitchFamily="49" charset="-122"/>
                        </a:rPr>
                        <a:t> 1111</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0111</a:t>
                      </a:r>
                      <a:r>
                        <a:rPr lang="en-US" altLang="zh-CN" sz="2200" baseline="0" dirty="0">
                          <a:latin typeface="黑体" panose="02010609060101010101" pitchFamily="49" charset="-122"/>
                          <a:ea typeface="黑体" panose="02010609060101010101" pitchFamily="49" charset="-122"/>
                        </a:rPr>
                        <a:t> 1111</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33220853"/>
                  </a:ext>
                </a:extLst>
              </a:tr>
              <a:tr h="3488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u="none" strike="noStrike" kern="1200" cap="none" spc="0" normalizeH="0" baseline="0" noProof="0" dirty="0">
                          <a:ln>
                            <a:noFill/>
                          </a:ln>
                          <a:effectLst/>
                          <a:uLnTx/>
                          <a:uFillTx/>
                          <a:latin typeface="黑体" panose="02010609060101010101" pitchFamily="49" charset="-122"/>
                          <a:ea typeface="黑体" panose="02010609060101010101" pitchFamily="49" charset="-122"/>
                        </a:rPr>
                        <a:t>⬆</a:t>
                      </a:r>
                      <a:endParaRPr kumimoji="0" lang="zh-CN" altLang="en-US" sz="2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txBody>
                  <a:tcPr anchor="ctr"/>
                </a:tc>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extLst>
                  <a:ext uri="{0D108BD9-81ED-4DB2-BD59-A6C34878D82A}">
                    <a16:rowId xmlns:a16="http://schemas.microsoft.com/office/drawing/2014/main" val="2848101997"/>
                  </a:ext>
                </a:extLst>
              </a:tr>
              <a:tr h="348843">
                <a:tc>
                  <a:txBody>
                    <a:bodyPr/>
                    <a:lstStyle/>
                    <a:p>
                      <a:pPr algn="ctr"/>
                      <a:r>
                        <a:rPr lang="en-US" altLang="zh-CN" sz="2200" dirty="0">
                          <a:latin typeface="黑体" panose="02010609060101010101" pitchFamily="49" charset="-122"/>
                          <a:ea typeface="黑体" panose="02010609060101010101" pitchFamily="49" charset="-122"/>
                        </a:rPr>
                        <a:t>+2</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0000 0010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0000 0010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0000 0010</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4188787709"/>
                  </a:ext>
                </a:extLst>
              </a:tr>
              <a:tr h="348843">
                <a:tc>
                  <a:txBody>
                    <a:bodyPr/>
                    <a:lstStyle/>
                    <a:p>
                      <a:pPr algn="ctr"/>
                      <a:r>
                        <a:rPr lang="en-US" altLang="zh-CN" sz="2200" dirty="0">
                          <a:latin typeface="黑体" panose="02010609060101010101" pitchFamily="49" charset="-122"/>
                          <a:ea typeface="黑体" panose="02010609060101010101" pitchFamily="49" charset="-122"/>
                        </a:rPr>
                        <a:t>+1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0000 0001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0000 0001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0000 0001</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763473746"/>
                  </a:ext>
                </a:extLst>
              </a:tr>
              <a:tr h="348843">
                <a:tc>
                  <a:txBody>
                    <a:bodyPr/>
                    <a:lstStyle/>
                    <a:p>
                      <a:pPr algn="ctr"/>
                      <a:r>
                        <a:rPr lang="en-US" altLang="zh-CN" sz="2200" dirty="0">
                          <a:latin typeface="黑体" panose="02010609060101010101" pitchFamily="49" charset="-122"/>
                          <a:ea typeface="黑体" panose="02010609060101010101" pitchFamily="49" charset="-122"/>
                        </a:rPr>
                        <a:t>+0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0000 0000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0000 0000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solidFill>
                            <a:srgbClr val="FF0000"/>
                          </a:solidFill>
                          <a:latin typeface="黑体" panose="02010609060101010101" pitchFamily="49" charset="-122"/>
                          <a:ea typeface="黑体" panose="02010609060101010101" pitchFamily="49" charset="-122"/>
                        </a:rPr>
                        <a:t>0000 0000</a:t>
                      </a:r>
                      <a:endParaRPr lang="zh-CN" altLang="en-US" sz="2200"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809240734"/>
                  </a:ext>
                </a:extLst>
              </a:tr>
              <a:tr h="348843">
                <a:tc>
                  <a:txBody>
                    <a:bodyPr/>
                    <a:lstStyle/>
                    <a:p>
                      <a:pPr algn="ctr"/>
                      <a:r>
                        <a:rPr lang="en-US" altLang="zh-CN" sz="2200" dirty="0">
                          <a:latin typeface="黑体" panose="02010609060101010101" pitchFamily="49" charset="-122"/>
                          <a:ea typeface="黑体" panose="02010609060101010101" pitchFamily="49" charset="-122"/>
                        </a:rPr>
                        <a:t>-0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1000</a:t>
                      </a:r>
                      <a:r>
                        <a:rPr lang="en-US" altLang="zh-CN" sz="2200" baseline="0" dirty="0">
                          <a:latin typeface="黑体" panose="02010609060101010101" pitchFamily="49" charset="-122"/>
                          <a:ea typeface="黑体" panose="02010609060101010101" pitchFamily="49" charset="-122"/>
                        </a:rPr>
                        <a:t> 0000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1111 1111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solidFill>
                            <a:srgbClr val="FF0000"/>
                          </a:solidFill>
                          <a:latin typeface="黑体" panose="02010609060101010101" pitchFamily="49" charset="-122"/>
                          <a:ea typeface="黑体" panose="02010609060101010101" pitchFamily="49" charset="-122"/>
                        </a:rPr>
                        <a:t>0000 0000</a:t>
                      </a:r>
                      <a:endParaRPr lang="zh-CN" altLang="en-US" sz="2200"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548602679"/>
                  </a:ext>
                </a:extLst>
              </a:tr>
              <a:tr h="348843">
                <a:tc>
                  <a:txBody>
                    <a:bodyPr/>
                    <a:lstStyle/>
                    <a:p>
                      <a:pPr algn="ctr"/>
                      <a:r>
                        <a:rPr lang="en-US" altLang="zh-CN" sz="2200" dirty="0">
                          <a:latin typeface="黑体" panose="02010609060101010101" pitchFamily="49" charset="-122"/>
                          <a:ea typeface="黑体" panose="02010609060101010101" pitchFamily="49" charset="-122"/>
                        </a:rPr>
                        <a:t>-1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1000 0001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1111 1110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1111 1111</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820716683"/>
                  </a:ext>
                </a:extLst>
              </a:tr>
              <a:tr h="348843">
                <a:tc>
                  <a:txBody>
                    <a:bodyPr/>
                    <a:lstStyle/>
                    <a:p>
                      <a:pPr algn="ctr"/>
                      <a:r>
                        <a:rPr lang="en-US" altLang="zh-CN" sz="2200" dirty="0">
                          <a:latin typeface="黑体" panose="02010609060101010101" pitchFamily="49" charset="-122"/>
                          <a:ea typeface="黑体" panose="02010609060101010101" pitchFamily="49" charset="-122"/>
                        </a:rPr>
                        <a:t>-2</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1000 0010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1111 1101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1111 1110</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765367024"/>
                  </a:ext>
                </a:extLst>
              </a:tr>
              <a:tr h="348843">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tc>
                  <a:txBody>
                    <a:bodyPr/>
                    <a:lstStyle/>
                    <a:p>
                      <a:pPr algn="ctr"/>
                      <a:r>
                        <a:rPr lang="zh-CN" altLang="en-US" sz="2200" dirty="0">
                          <a:latin typeface="黑体" panose="02010609060101010101" pitchFamily="49" charset="-122"/>
                          <a:ea typeface="黑体" panose="02010609060101010101" pitchFamily="49" charset="-122"/>
                        </a:rPr>
                        <a:t>⬇</a:t>
                      </a:r>
                    </a:p>
                  </a:txBody>
                  <a:tcPr anchor="ctr"/>
                </a:tc>
                <a:tc>
                  <a:txBody>
                    <a:bodyPr/>
                    <a:lstStyle/>
                    <a:p>
                      <a:pPr algn="ctr"/>
                      <a:r>
                        <a:rPr lang="zh-CN" altLang="en-US" sz="2200" kern="1200" dirty="0">
                          <a:latin typeface="黑体" panose="02010609060101010101" pitchFamily="49" charset="-122"/>
                          <a:ea typeface="黑体" panose="02010609060101010101" pitchFamily="49" charset="-122"/>
                        </a:rPr>
                        <a:t>⬇</a:t>
                      </a:r>
                      <a:endParaRPr lang="zh-CN" altLang="en-US" sz="2200" kern="1200" dirty="0">
                        <a:solidFill>
                          <a:schemeClr val="dk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a16="http://schemas.microsoft.com/office/drawing/2014/main" val="1731398575"/>
                  </a:ext>
                </a:extLst>
              </a:tr>
              <a:tr h="348843">
                <a:tc>
                  <a:txBody>
                    <a:bodyPr/>
                    <a:lstStyle/>
                    <a:p>
                      <a:pPr algn="ctr"/>
                      <a:r>
                        <a:rPr lang="en-US" altLang="zh-CN" sz="2200" dirty="0">
                          <a:latin typeface="黑体" panose="02010609060101010101" pitchFamily="49" charset="-122"/>
                          <a:ea typeface="黑体" panose="02010609060101010101" pitchFamily="49" charset="-122"/>
                        </a:rPr>
                        <a:t>-127</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1111 1111</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1000 0000</a:t>
                      </a:r>
                      <a:endParaRPr lang="zh-CN" altLang="en-US" sz="2200" dirty="0">
                        <a:latin typeface="黑体" panose="02010609060101010101" pitchFamily="49" charset="-122"/>
                        <a:ea typeface="黑体" panose="02010609060101010101" pitchFamily="49" charset="-122"/>
                      </a:endParaRPr>
                    </a:p>
                  </a:txBody>
                  <a:tcPr anchor="ctr"/>
                </a:tc>
                <a:tc>
                  <a:txBody>
                    <a:bodyPr/>
                    <a:lstStyle/>
                    <a:p>
                      <a:pPr algn="ctr"/>
                      <a:r>
                        <a:rPr lang="en-US" altLang="zh-CN" sz="2200" dirty="0">
                          <a:latin typeface="黑体" panose="02010609060101010101" pitchFamily="49" charset="-122"/>
                          <a:ea typeface="黑体" panose="02010609060101010101" pitchFamily="49" charset="-122"/>
                        </a:rPr>
                        <a:t>1000 0001</a:t>
                      </a:r>
                      <a:endParaRPr lang="zh-CN" altLang="en-US" sz="22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027666041"/>
                  </a:ext>
                </a:extLst>
              </a:tr>
              <a:tr h="348843">
                <a:tc>
                  <a:txBody>
                    <a:bodyPr/>
                    <a:lstStyle/>
                    <a:p>
                      <a:pPr algn="ctr"/>
                      <a:r>
                        <a:rPr lang="en-US" altLang="zh-CN" sz="2200" dirty="0">
                          <a:latin typeface="黑体" panose="02010609060101010101" pitchFamily="49" charset="-122"/>
                          <a:ea typeface="黑体" panose="02010609060101010101" pitchFamily="49" charset="-122"/>
                        </a:rPr>
                        <a:t>-128</a:t>
                      </a:r>
                      <a:endParaRPr lang="zh-CN" altLang="en-US" sz="2200" dirty="0">
                        <a:solidFill>
                          <a:srgbClr val="FF0000"/>
                        </a:solidFill>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solidFill>
                            <a:srgbClr val="FF0000"/>
                          </a:solidFill>
                          <a:latin typeface="黑体" panose="02010609060101010101" pitchFamily="49" charset="-122"/>
                          <a:ea typeface="黑体" panose="02010609060101010101" pitchFamily="49" charset="-122"/>
                        </a:rPr>
                        <a:t>1000 0000</a:t>
                      </a:r>
                      <a:endParaRPr lang="zh-CN" altLang="en-US" sz="2200" dirty="0">
                        <a:solidFill>
                          <a:srgbClr val="FF0000"/>
                        </a:solidFill>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750452"/>
                  </a:ext>
                </a:extLst>
              </a:tr>
            </a:tbl>
          </a:graphicData>
        </a:graphic>
      </p:graphicFrame>
    </p:spTree>
    <p:extLst>
      <p:ext uri="{BB962C8B-B14F-4D97-AF65-F5344CB8AC3E}">
        <p14:creationId xmlns:p14="http://schemas.microsoft.com/office/powerpoint/2010/main" val="594652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735626" y="1272412"/>
                <a:ext cx="7849003" cy="338733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正数：补码</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原码</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负数：补码的补码即原码，即“补补得原”</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b="0" i="1" spc="300" smtClean="0">
                              <a:latin typeface="Cambria Math" panose="02040503050406030204" pitchFamily="18" charset="0"/>
                              <a:ea typeface="黑体" panose="02010609060101010101" pitchFamily="49" charset="-122"/>
                            </a:rPr>
                          </m:ctrlPr>
                        </m:sSubPr>
                        <m:e>
                          <m:r>
                            <a:rPr lang="en-US" altLang="zh-CN" sz="2200" b="0" i="1" spc="300" smtClean="0">
                              <a:latin typeface="Cambria Math" panose="02040503050406030204" pitchFamily="18" charset="0"/>
                              <a:ea typeface="黑体" panose="02010609060101010101" pitchFamily="49" charset="-122"/>
                            </a:rPr>
                            <m:t>(        )</m:t>
                          </m:r>
                        </m:e>
                        <m:sub>
                          <m:r>
                            <a:rPr lang="zh-CN" altLang="en-US" sz="2200" i="1" spc="300">
                              <a:latin typeface="Cambria Math" panose="02040503050406030204" pitchFamily="18" charset="0"/>
                              <a:ea typeface="黑体" panose="02010609060101010101" pitchFamily="49" charset="-122"/>
                            </a:rPr>
                            <m:t>补</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1</m:t>
                      </m:r>
                      <m:r>
                        <a:rPr lang="en-US" altLang="zh-CN" sz="2200" b="0" i="1" spc="300" smtClean="0">
                          <a:latin typeface="Cambria Math" panose="02040503050406030204" pitchFamily="18" charset="0"/>
                          <a:ea typeface="黑体" panose="02010609060101010101" pitchFamily="49" charset="-122"/>
                        </a:rPr>
                        <m:t>1111000</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latin typeface="Cambria Math" panose="02040503050406030204" pitchFamily="18" charset="0"/>
                              <a:ea typeface="黑体" panose="02010609060101010101" pitchFamily="49" charset="-122"/>
                            </a:rPr>
                          </m:ctrlPr>
                        </m:sSubPr>
                        <m:e>
                          <m:r>
                            <a:rPr lang="en-US" altLang="zh-CN" sz="2200" i="1" spc="300">
                              <a:latin typeface="Cambria Math" panose="02040503050406030204" pitchFamily="18" charset="0"/>
                              <a:ea typeface="黑体" panose="02010609060101010101" pitchFamily="49" charset="-122"/>
                            </a:rPr>
                            <m:t>(        )</m:t>
                          </m:r>
                        </m:e>
                        <m:sub>
                          <m:r>
                            <a:rPr lang="zh-CN" altLang="en-US" sz="2200" i="1" spc="300">
                              <a:latin typeface="Cambria Math" panose="02040503050406030204" pitchFamily="18" charset="0"/>
                              <a:ea typeface="黑体" panose="02010609060101010101" pitchFamily="49" charset="-122"/>
                            </a:rPr>
                            <m:t>补</m:t>
                          </m:r>
                        </m:sub>
                      </m:sSub>
                      <m:r>
                        <a:rPr lang="en-US" altLang="zh-CN" sz="2200" i="1" spc="300">
                          <a:latin typeface="Cambria Math" panose="02040503050406030204" pitchFamily="18" charset="0"/>
                          <a:ea typeface="黑体" panose="02010609060101010101" pitchFamily="49" charset="-122"/>
                        </a:rPr>
                        <m:t>=</m:t>
                      </m:r>
                      <m:r>
                        <a:rPr lang="en-US" altLang="zh-CN" sz="2200" b="0" i="1" spc="300" smtClean="0">
                          <a:solidFill>
                            <a:srgbClr val="FF0000"/>
                          </a:solidFill>
                          <a:latin typeface="Cambria Math" panose="02040503050406030204" pitchFamily="18" charset="0"/>
                          <a:ea typeface="黑体" panose="02010609060101010101" pitchFamily="49" charset="-122"/>
                        </a:rPr>
                        <m:t>0</m:t>
                      </m:r>
                      <m:r>
                        <a:rPr lang="en-US" altLang="zh-CN" sz="2200" b="0" i="1" spc="300" smtClean="0">
                          <a:latin typeface="Cambria Math" panose="02040503050406030204" pitchFamily="18" charset="0"/>
                          <a:ea typeface="黑体" panose="02010609060101010101" pitchFamily="49" charset="-122"/>
                        </a:rPr>
                        <m:t>000</m:t>
                      </m:r>
                      <m:r>
                        <a:rPr lang="en-US" altLang="zh-CN" sz="2200" i="1" spc="300">
                          <a:latin typeface="Cambria Math" panose="02040503050406030204" pitchFamily="18" charset="0"/>
                          <a:ea typeface="黑体" panose="02010609060101010101" pitchFamily="49" charset="-122"/>
                        </a:rPr>
                        <m:t>1000</m:t>
                      </m:r>
                    </m:oMath>
                  </m:oMathPara>
                </a14:m>
                <a:endParaRPr lang="en-US" altLang="zh-CN" sz="2200" spc="300" dirty="0">
                  <a:latin typeface="黑体" panose="02010609060101010101" pitchFamily="49" charset="-122"/>
                  <a:ea typeface="黑体" panose="02010609060101010101" pitchFamily="49" charset="-122"/>
                </a:endParaRPr>
              </a:p>
              <a:p>
                <a:pPr>
                  <a:lnSpc>
                    <a:spcPct val="150000"/>
                  </a:lnSpc>
                </a:pPr>
                <a:endParaRPr lang="en-US" altLang="zh-CN" sz="2200" spc="300" dirty="0">
                  <a:latin typeface="黑体" panose="02010609060101010101" pitchFamily="49" charset="-122"/>
                  <a:ea typeface="黑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735626" y="1272412"/>
                <a:ext cx="7849003" cy="3387338"/>
              </a:xfrm>
              <a:prstGeom prst="rect">
                <a:avLst/>
              </a:prstGeom>
              <a:blipFill>
                <a:blip r:embed="rId3"/>
                <a:stretch>
                  <a:fillRect l="-932"/>
                </a:stretch>
              </a:blipFill>
            </p:spPr>
            <p:txBody>
              <a:bodyPr/>
              <a:lstStyle/>
              <a:p>
                <a:r>
                  <a:rPr lang="zh-CN" altLang="en-US">
                    <a:noFill/>
                  </a:rPr>
                  <a:t> </a:t>
                </a:r>
              </a:p>
            </p:txBody>
          </p:sp>
        </mc:Fallback>
      </mc:AlternateContent>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求补码的真值 方法一</a:t>
            </a:r>
          </a:p>
        </p:txBody>
      </p:sp>
      <p:sp>
        <p:nvSpPr>
          <p:cNvPr id="3" name="矩形 2"/>
          <p:cNvSpPr/>
          <p:nvPr/>
        </p:nvSpPr>
        <p:spPr>
          <a:xfrm>
            <a:off x="3148824" y="2947885"/>
            <a:ext cx="840259" cy="494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rPr>
              <a:t>-8</a:t>
            </a:r>
            <a:endParaRPr lang="zh-CN" altLang="en-US" sz="2200" dirty="0">
              <a:solidFill>
                <a:schemeClr val="tx1"/>
              </a:solidFill>
            </a:endParaRPr>
          </a:p>
        </p:txBody>
      </p:sp>
      <p:sp>
        <p:nvSpPr>
          <p:cNvPr id="5" name="矩形 4"/>
          <p:cNvSpPr/>
          <p:nvPr/>
        </p:nvSpPr>
        <p:spPr>
          <a:xfrm>
            <a:off x="3148823" y="3556080"/>
            <a:ext cx="840259" cy="494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rPr>
              <a:t>+8</a:t>
            </a:r>
            <a:endParaRPr lang="zh-CN" altLang="en-US" sz="2200" dirty="0">
              <a:solidFill>
                <a:schemeClr val="tx1"/>
              </a:solidFill>
            </a:endParaRPr>
          </a:p>
        </p:txBody>
      </p:sp>
    </p:spTree>
    <p:extLst>
      <p:ext uri="{BB962C8B-B14F-4D97-AF65-F5344CB8AC3E}">
        <p14:creationId xmlns:p14="http://schemas.microsoft.com/office/powerpoint/2010/main" val="131045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5208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可以将最高位的位权加上负号表示补码的位权</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求补码的真值 方法二</a:t>
            </a:r>
          </a:p>
        </p:txBody>
      </p:sp>
      <mc:AlternateContent xmlns:mc="http://schemas.openxmlformats.org/markup-compatibility/2006" xmlns:a14="http://schemas.microsoft.com/office/drawing/2010/main">
        <mc:Choice Requires="a14">
          <p:sp>
            <p:nvSpPr>
              <p:cNvPr id="6" name="矩形 5"/>
              <p:cNvSpPr/>
              <p:nvPr/>
            </p:nvSpPr>
            <p:spPr>
              <a:xfrm>
                <a:off x="735625" y="3924699"/>
                <a:ext cx="7849003" cy="2123658"/>
              </a:xfrm>
              <a:prstGeom prst="rect">
                <a:avLst/>
              </a:prstGeom>
            </p:spPr>
            <p:txBody>
              <a:bodyPr wrap="square">
                <a:spAutoFit/>
              </a:bodyPr>
              <a:lstStyle/>
              <a:p>
                <a:pPr marL="342900" lvl="0" indent="-342900">
                  <a:lnSpc>
                    <a:spcPct val="150000"/>
                  </a:lnSpc>
                  <a:buFont typeface="Arial" panose="020B0604020202020204" pitchFamily="34" charset="0"/>
                  <a:buChar char="•"/>
                </a:pPr>
                <a:r>
                  <a:rPr lang="zh-CN" altLang="en-US" sz="2200" spc="300" dirty="0">
                    <a:solidFill>
                      <a:prstClr val="black"/>
                    </a:solidFill>
                    <a:latin typeface="黑体" panose="02010609060101010101" pitchFamily="49" charset="-122"/>
                    <a:ea typeface="黑体" panose="02010609060101010101" pitchFamily="49" charset="-122"/>
                  </a:rPr>
                  <a:t>例如：</a:t>
                </a:r>
                <a:endParaRPr lang="en-US" altLang="zh-CN" sz="2200" spc="300" dirty="0">
                  <a:solidFill>
                    <a:prstClr val="black"/>
                  </a:solidFill>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
                    </m:oMathParaPr>
                    <m:oMath xmlns:m="http://schemas.openxmlformats.org/officeDocument/2006/math">
                      <m:r>
                        <a:rPr lang="en-US" altLang="zh-CN" sz="2200" i="1" spc="300">
                          <a:solidFill>
                            <a:srgbClr val="FF0000"/>
                          </a:solidFill>
                          <a:latin typeface="Cambria Math" panose="02040503050406030204" pitchFamily="18" charset="0"/>
                          <a:ea typeface="Cambria Math" panose="02040503050406030204" pitchFamily="18" charset="0"/>
                        </a:rPr>
                        <m:t>0</m:t>
                      </m:r>
                      <m:r>
                        <a:rPr lang="en-US" altLang="zh-CN" sz="2200" i="1" spc="300">
                          <a:solidFill>
                            <a:prstClr val="black"/>
                          </a:solidFill>
                          <a:latin typeface="Cambria Math" panose="02040503050406030204" pitchFamily="18" charset="0"/>
                          <a:ea typeface="Cambria Math" panose="02040503050406030204" pitchFamily="18" charset="0"/>
                        </a:rPr>
                        <m:t>1101010=64+32+8+2=106</m:t>
                      </m:r>
                    </m:oMath>
                  </m:oMathPara>
                </a14:m>
                <a:endParaRPr lang="en-US" altLang="zh-CN" sz="2200" i="1" spc="300" dirty="0">
                  <a:solidFill>
                    <a:srgbClr val="FF0000"/>
                  </a:solidFill>
                  <a:latin typeface="Cambria Math" panose="02040503050406030204" pitchFamily="18" charset="0"/>
                  <a:ea typeface="Cambria Math" panose="02040503050406030204" pitchFamily="18" charset="0"/>
                </a:endParaRPr>
              </a:p>
              <a:p>
                <a:pPr lvl="0">
                  <a:lnSpc>
                    <a:spcPct val="150000"/>
                  </a:lnSpc>
                </a:pPr>
                <a14:m>
                  <m:oMathPara xmlns:m="http://schemas.openxmlformats.org/officeDocument/2006/math">
                    <m:oMathParaPr>
                      <m:jc m:val="centerGroup"/>
                    </m:oMathParaPr>
                    <m:oMath xmlns:m="http://schemas.openxmlformats.org/officeDocument/2006/math">
                      <m:r>
                        <a:rPr lang="en-US" altLang="zh-CN" sz="2200" i="1" spc="300">
                          <a:solidFill>
                            <a:srgbClr val="FF0000"/>
                          </a:solidFill>
                          <a:latin typeface="Cambria Math" panose="02040503050406030204" pitchFamily="18" charset="0"/>
                          <a:ea typeface="Cambria Math" panose="02040503050406030204" pitchFamily="18" charset="0"/>
                        </a:rPr>
                        <m:t>1</m:t>
                      </m:r>
                      <m:r>
                        <a:rPr lang="en-US" altLang="zh-CN" sz="2200" i="1" spc="300">
                          <a:solidFill>
                            <a:prstClr val="black"/>
                          </a:solidFill>
                          <a:latin typeface="Cambria Math" panose="02040503050406030204" pitchFamily="18" charset="0"/>
                          <a:ea typeface="Cambria Math" panose="02040503050406030204" pitchFamily="18" charset="0"/>
                        </a:rPr>
                        <m:t>0010101=−128+16+4+1=−107</m:t>
                      </m:r>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a:p>
                <a:pPr lvl="0">
                  <a:lnSpc>
                    <a:spcPct val="150000"/>
                  </a:lnSpc>
                </a:pPr>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35625" y="3924699"/>
                <a:ext cx="7849003" cy="2123658"/>
              </a:xfrm>
              <a:prstGeom prst="rect">
                <a:avLst/>
              </a:prstGeom>
              <a:blipFill>
                <a:blip r:embed="rId3"/>
                <a:stretch>
                  <a:fillRect l="-932"/>
                </a:stretch>
              </a:blipFill>
            </p:spPr>
            <p:txBody>
              <a:bodyPr/>
              <a:lstStyle/>
              <a:p>
                <a:r>
                  <a:rPr lang="zh-CN" altLang="en-US">
                    <a:noFill/>
                  </a:rPr>
                  <a:t> </a:t>
                </a:r>
              </a:p>
            </p:txBody>
          </p:sp>
        </mc:Fallback>
      </mc:AlternateContent>
      <p:graphicFrame>
        <p:nvGraphicFramePr>
          <p:cNvPr id="9" name="表格 8"/>
          <p:cNvGraphicFramePr>
            <a:graphicFrameLocks noGrp="1"/>
          </p:cNvGraphicFramePr>
          <p:nvPr>
            <p:extLst>
              <p:ext uri="{D42A27DB-BD31-4B8C-83A1-F6EECF244321}">
                <p14:modId xmlns:p14="http://schemas.microsoft.com/office/powerpoint/2010/main" val="2181564827"/>
              </p:ext>
            </p:extLst>
          </p:nvPr>
        </p:nvGraphicFramePr>
        <p:xfrm>
          <a:off x="1190339" y="2227493"/>
          <a:ext cx="6297024" cy="918688"/>
        </p:xfrm>
        <a:graphic>
          <a:graphicData uri="http://schemas.openxmlformats.org/drawingml/2006/table">
            <a:tbl>
              <a:tblPr bandRow="1">
                <a:tableStyleId>{5940675A-B579-460E-94D1-54222C63F5DA}</a:tableStyleId>
              </a:tblPr>
              <a:tblGrid>
                <a:gridCol w="787128">
                  <a:extLst>
                    <a:ext uri="{9D8B030D-6E8A-4147-A177-3AD203B41FA5}">
                      <a16:colId xmlns:a16="http://schemas.microsoft.com/office/drawing/2014/main" val="3760006450"/>
                    </a:ext>
                  </a:extLst>
                </a:gridCol>
                <a:gridCol w="787128">
                  <a:extLst>
                    <a:ext uri="{9D8B030D-6E8A-4147-A177-3AD203B41FA5}">
                      <a16:colId xmlns:a16="http://schemas.microsoft.com/office/drawing/2014/main" val="731302425"/>
                    </a:ext>
                  </a:extLst>
                </a:gridCol>
                <a:gridCol w="787128">
                  <a:extLst>
                    <a:ext uri="{9D8B030D-6E8A-4147-A177-3AD203B41FA5}">
                      <a16:colId xmlns:a16="http://schemas.microsoft.com/office/drawing/2014/main" val="1302973084"/>
                    </a:ext>
                  </a:extLst>
                </a:gridCol>
                <a:gridCol w="787128">
                  <a:extLst>
                    <a:ext uri="{9D8B030D-6E8A-4147-A177-3AD203B41FA5}">
                      <a16:colId xmlns:a16="http://schemas.microsoft.com/office/drawing/2014/main" val="944945386"/>
                    </a:ext>
                  </a:extLst>
                </a:gridCol>
                <a:gridCol w="787128">
                  <a:extLst>
                    <a:ext uri="{9D8B030D-6E8A-4147-A177-3AD203B41FA5}">
                      <a16:colId xmlns:a16="http://schemas.microsoft.com/office/drawing/2014/main" val="3216226065"/>
                    </a:ext>
                  </a:extLst>
                </a:gridCol>
                <a:gridCol w="787128">
                  <a:extLst>
                    <a:ext uri="{9D8B030D-6E8A-4147-A177-3AD203B41FA5}">
                      <a16:colId xmlns:a16="http://schemas.microsoft.com/office/drawing/2014/main" val="900822852"/>
                    </a:ext>
                  </a:extLst>
                </a:gridCol>
                <a:gridCol w="787128">
                  <a:extLst>
                    <a:ext uri="{9D8B030D-6E8A-4147-A177-3AD203B41FA5}">
                      <a16:colId xmlns:a16="http://schemas.microsoft.com/office/drawing/2014/main" val="1693189490"/>
                    </a:ext>
                  </a:extLst>
                </a:gridCol>
                <a:gridCol w="787128">
                  <a:extLst>
                    <a:ext uri="{9D8B030D-6E8A-4147-A177-3AD203B41FA5}">
                      <a16:colId xmlns:a16="http://schemas.microsoft.com/office/drawing/2014/main" val="186129519"/>
                    </a:ext>
                  </a:extLst>
                </a:gridCol>
              </a:tblGrid>
              <a:tr h="459344">
                <a:tc>
                  <a:txBody>
                    <a:bodyPr/>
                    <a:lstStyle/>
                    <a:p>
                      <a:pPr algn="ctr"/>
                      <a:r>
                        <a:rPr lang="en-US" altLang="zh-CN" sz="2200" dirty="0"/>
                        <a:t>-2</a:t>
                      </a:r>
                      <a:r>
                        <a:rPr lang="en-US" altLang="zh-CN" sz="2200" baseline="30000" dirty="0"/>
                        <a:t>7</a:t>
                      </a:r>
                      <a:endParaRPr lang="zh-CN" altLang="en-US" sz="2200" baseline="30000" dirty="0">
                        <a:latin typeface="+mj-ea"/>
                        <a:ea typeface="+mj-ea"/>
                      </a:endParaRPr>
                    </a:p>
                  </a:txBody>
                  <a:tcPr/>
                </a:tc>
                <a:tc>
                  <a:txBody>
                    <a:bodyPr/>
                    <a:lstStyle/>
                    <a:p>
                      <a:pPr algn="ctr"/>
                      <a:r>
                        <a:rPr lang="en-US" altLang="zh-CN" sz="2200" dirty="0"/>
                        <a:t>2</a:t>
                      </a:r>
                      <a:r>
                        <a:rPr lang="en-US" altLang="zh-CN" sz="2200" kern="1200" baseline="30000" dirty="0"/>
                        <a:t>6</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5</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4</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3</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2</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1</a:t>
                      </a:r>
                      <a:endParaRPr lang="zh-CN" altLang="en-US" sz="2200" kern="1200" baseline="30000" dirty="0">
                        <a:solidFill>
                          <a:schemeClr val="dk1"/>
                        </a:solidFill>
                        <a:latin typeface="+mj-ea"/>
                        <a:ea typeface="+mj-ea"/>
                        <a:cs typeface="+mn-cs"/>
                      </a:endParaRPr>
                    </a:p>
                  </a:txBody>
                  <a:tcPr/>
                </a:tc>
                <a:tc>
                  <a:txBody>
                    <a:bodyPr/>
                    <a:lstStyle/>
                    <a:p>
                      <a:pPr algn="ctr"/>
                      <a:r>
                        <a:rPr lang="en-US" altLang="zh-CN" sz="2200" dirty="0"/>
                        <a:t>2</a:t>
                      </a:r>
                      <a:r>
                        <a:rPr lang="en-US" altLang="zh-CN" sz="2200" kern="1200" baseline="30000" dirty="0"/>
                        <a:t>0</a:t>
                      </a:r>
                      <a:endParaRPr lang="zh-CN" altLang="en-US" sz="2200" kern="1200" baseline="30000" dirty="0">
                        <a:solidFill>
                          <a:schemeClr val="dk1"/>
                        </a:solidFill>
                        <a:latin typeface="+mj-ea"/>
                        <a:ea typeface="+mj-ea"/>
                        <a:cs typeface="+mn-cs"/>
                      </a:endParaRPr>
                    </a:p>
                  </a:txBody>
                  <a:tcPr/>
                </a:tc>
                <a:extLst>
                  <a:ext uri="{0D108BD9-81ED-4DB2-BD59-A6C34878D82A}">
                    <a16:rowId xmlns:a16="http://schemas.microsoft.com/office/drawing/2014/main" val="3037250411"/>
                  </a:ext>
                </a:extLst>
              </a:tr>
              <a:tr h="4593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dirty="0"/>
                        <a:t>-128</a:t>
                      </a:r>
                      <a:endParaRPr lang="zh-CN" altLang="en-US" sz="2200" kern="1200" dirty="0">
                        <a:solidFill>
                          <a:schemeClr val="tx1"/>
                        </a:solidFill>
                        <a:latin typeface="+mj-ea"/>
                        <a:ea typeface="+mn-ea"/>
                        <a:cs typeface="+mn-cs"/>
                      </a:endParaRPr>
                    </a:p>
                  </a:txBody>
                  <a:tcPr/>
                </a:tc>
                <a:tc>
                  <a:txBody>
                    <a:bodyPr/>
                    <a:lstStyle/>
                    <a:p>
                      <a:pPr algn="ctr"/>
                      <a:r>
                        <a:rPr lang="en-US" altLang="zh-CN" sz="2200" dirty="0"/>
                        <a:t>64</a:t>
                      </a:r>
                      <a:endParaRPr lang="zh-CN" altLang="en-US" sz="2200" dirty="0">
                        <a:latin typeface="+mj-ea"/>
                        <a:ea typeface="+mj-ea"/>
                      </a:endParaRPr>
                    </a:p>
                  </a:txBody>
                  <a:tcPr/>
                </a:tc>
                <a:tc>
                  <a:txBody>
                    <a:bodyPr/>
                    <a:lstStyle/>
                    <a:p>
                      <a:pPr algn="ctr"/>
                      <a:r>
                        <a:rPr lang="en-US" altLang="zh-CN" sz="2200" dirty="0"/>
                        <a:t>32</a:t>
                      </a:r>
                      <a:endParaRPr lang="zh-CN" altLang="en-US" sz="2200" dirty="0">
                        <a:latin typeface="+mj-ea"/>
                        <a:ea typeface="+mj-ea"/>
                      </a:endParaRPr>
                    </a:p>
                  </a:txBody>
                  <a:tcPr/>
                </a:tc>
                <a:tc>
                  <a:txBody>
                    <a:bodyPr/>
                    <a:lstStyle/>
                    <a:p>
                      <a:pPr algn="ctr"/>
                      <a:r>
                        <a:rPr lang="en-US" altLang="zh-CN" sz="2200" dirty="0"/>
                        <a:t>16</a:t>
                      </a:r>
                      <a:endParaRPr lang="zh-CN" altLang="en-US" sz="2200" dirty="0">
                        <a:latin typeface="+mj-ea"/>
                        <a:ea typeface="+mj-ea"/>
                      </a:endParaRPr>
                    </a:p>
                  </a:txBody>
                  <a:tcPr/>
                </a:tc>
                <a:tc>
                  <a:txBody>
                    <a:bodyPr/>
                    <a:lstStyle/>
                    <a:p>
                      <a:pPr algn="ctr"/>
                      <a:r>
                        <a:rPr lang="en-US" altLang="zh-CN" sz="2200" dirty="0"/>
                        <a:t>8</a:t>
                      </a:r>
                      <a:endParaRPr lang="zh-CN" altLang="en-US" sz="2200" dirty="0">
                        <a:latin typeface="+mj-ea"/>
                        <a:ea typeface="+mj-ea"/>
                      </a:endParaRPr>
                    </a:p>
                  </a:txBody>
                  <a:tcPr/>
                </a:tc>
                <a:tc>
                  <a:txBody>
                    <a:bodyPr/>
                    <a:lstStyle/>
                    <a:p>
                      <a:pPr algn="ctr"/>
                      <a:r>
                        <a:rPr lang="en-US" altLang="zh-CN" sz="2200" dirty="0"/>
                        <a:t>4</a:t>
                      </a:r>
                      <a:endParaRPr lang="zh-CN" altLang="en-US" sz="2200" dirty="0">
                        <a:latin typeface="+mj-ea"/>
                        <a:ea typeface="+mj-ea"/>
                      </a:endParaRPr>
                    </a:p>
                  </a:txBody>
                  <a:tcPr/>
                </a:tc>
                <a:tc>
                  <a:txBody>
                    <a:bodyPr/>
                    <a:lstStyle/>
                    <a:p>
                      <a:pPr algn="ctr"/>
                      <a:r>
                        <a:rPr lang="en-US" altLang="zh-CN" sz="2200" dirty="0"/>
                        <a:t>2</a:t>
                      </a:r>
                      <a:endParaRPr lang="zh-CN" altLang="en-US" sz="2200" dirty="0">
                        <a:latin typeface="+mj-ea"/>
                        <a:ea typeface="+mj-ea"/>
                      </a:endParaRPr>
                    </a:p>
                  </a:txBody>
                  <a:tcPr/>
                </a:tc>
                <a:tc>
                  <a:txBody>
                    <a:bodyPr/>
                    <a:lstStyle/>
                    <a:p>
                      <a:pPr algn="ctr"/>
                      <a:r>
                        <a:rPr lang="en-US" altLang="zh-CN" sz="2200" dirty="0"/>
                        <a:t>1</a:t>
                      </a:r>
                      <a:endParaRPr lang="zh-CN" altLang="en-US" sz="2200" dirty="0">
                        <a:latin typeface="+mj-ea"/>
                        <a:ea typeface="+mj-ea"/>
                      </a:endParaRPr>
                    </a:p>
                  </a:txBody>
                  <a:tcPr/>
                </a:tc>
                <a:extLst>
                  <a:ext uri="{0D108BD9-81ED-4DB2-BD59-A6C34878D82A}">
                    <a16:rowId xmlns:a16="http://schemas.microsoft.com/office/drawing/2014/main" val="1585839001"/>
                  </a:ext>
                </a:extLst>
              </a:tr>
            </a:tbl>
          </a:graphicData>
        </a:graphic>
      </p:graphicFrame>
    </p:spTree>
    <p:extLst>
      <p:ext uri="{BB962C8B-B14F-4D97-AF65-F5344CB8AC3E}">
        <p14:creationId xmlns:p14="http://schemas.microsoft.com/office/powerpoint/2010/main" val="105051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已知</a:t>
            </a:r>
            <a:r>
              <a:rPr lang="en-US" altLang="zh-CN" sz="2200" spc="300" dirty="0">
                <a:latin typeface="黑体" panose="02010609060101010101" pitchFamily="49" charset="-122"/>
                <a:ea typeface="黑体" panose="02010609060101010101" pitchFamily="49" charset="-122"/>
              </a:rPr>
              <a:t>X=57</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Y=39</a:t>
            </a:r>
            <a:r>
              <a:rPr lang="zh-CN" altLang="en-US" sz="2200" spc="300" dirty="0">
                <a:latin typeface="黑体" panose="02010609060101010101" pitchFamily="49" charset="-122"/>
                <a:ea typeface="黑体" panose="02010609060101010101" pitchFamily="49" charset="-122"/>
              </a:rPr>
              <a:t>，整数用</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个字节表示，计算</a:t>
            </a:r>
            <a:r>
              <a:rPr lang="en-US" altLang="zh-CN" sz="2200" spc="300" dirty="0">
                <a:latin typeface="黑体" panose="02010609060101010101" pitchFamily="49" charset="-122"/>
                <a:ea typeface="黑体" panose="02010609060101010101" pitchFamily="49" charset="-122"/>
              </a:rPr>
              <a:t>X-Y</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补码运算 例</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1</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mc:AlternateContent xmlns:mc="http://schemas.openxmlformats.org/markup-compatibility/2006" xmlns:a14="http://schemas.microsoft.com/office/drawing/2010/main">
        <mc:Choice Requires="a14">
          <p:sp>
            <p:nvSpPr>
              <p:cNvPr id="7" name="矩形 6"/>
              <p:cNvSpPr/>
              <p:nvPr/>
            </p:nvSpPr>
            <p:spPr>
              <a:xfrm>
                <a:off x="1835135" y="2403319"/>
                <a:ext cx="1746183"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𝑋</m:t>
                          </m:r>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𝑌</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35135" y="2403319"/>
                <a:ext cx="1746183" cy="7225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392086" y="2403320"/>
                <a:ext cx="2839367"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𝑋</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r>
                        <a:rPr lang="en-US" altLang="zh-CN" sz="2200" i="1" spc="30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𝑌</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392086" y="2403320"/>
                <a:ext cx="2839367" cy="7225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92086" y="3232301"/>
                <a:ext cx="4089773" cy="600164"/>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00111001+11011001</m:t>
                      </m:r>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392086" y="3232301"/>
                <a:ext cx="4089773" cy="6001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92086" y="3938942"/>
                <a:ext cx="2164182" cy="600164"/>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00010010</m:t>
                      </m:r>
                    </m:oMath>
                  </m:oMathPara>
                </a14:m>
                <a:endParaRPr lang="en-US" altLang="zh-CN" sz="2200" i="1" spc="300" dirty="0">
                  <a:solidFill>
                    <a:srgbClr val="FF0000"/>
                  </a:solidFill>
                  <a:latin typeface="Cambria Math" panose="02040503050406030204" pitchFamily="18" charset="0"/>
                  <a:ea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392086" y="3938942"/>
                <a:ext cx="2164182" cy="6001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92086" y="4645583"/>
                <a:ext cx="1643720"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b="0" i="1" spc="300" smtClean="0">
                              <a:solidFill>
                                <a:prstClr val="black"/>
                              </a:solidFill>
                              <a:latin typeface="Cambria Math" panose="02040503050406030204" pitchFamily="18" charset="0"/>
                              <a:ea typeface="Cambria Math" panose="02040503050406030204" pitchFamily="18" charset="0"/>
                            </a:rPr>
                            <m:t>18</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srgbClr val="FF0000"/>
                  </a:solidFill>
                  <a:latin typeface="Cambria Math" panose="02040503050406030204" pitchFamily="18" charset="0"/>
                  <a:ea typeface="Cambria Math" panose="020405030504060302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3392086" y="4645583"/>
                <a:ext cx="1643720" cy="72250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8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已知</a:t>
            </a:r>
            <a:r>
              <a:rPr lang="en-US" altLang="zh-CN" sz="2200" spc="300" dirty="0">
                <a:latin typeface="黑体" panose="02010609060101010101" pitchFamily="49" charset="-122"/>
                <a:ea typeface="黑体" panose="02010609060101010101" pitchFamily="49" charset="-122"/>
              </a:rPr>
              <a:t>X=39</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Y=57</a:t>
            </a:r>
            <a:r>
              <a:rPr lang="zh-CN" altLang="en-US" sz="2200" spc="300" dirty="0">
                <a:latin typeface="黑体" panose="02010609060101010101" pitchFamily="49" charset="-122"/>
                <a:ea typeface="黑体" panose="02010609060101010101" pitchFamily="49" charset="-122"/>
              </a:rPr>
              <a:t>，整数用</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个字节表示，计算</a:t>
            </a:r>
            <a:r>
              <a:rPr lang="en-US" altLang="zh-CN" sz="2200" spc="300" dirty="0">
                <a:latin typeface="黑体" panose="02010609060101010101" pitchFamily="49" charset="-122"/>
                <a:ea typeface="黑体" panose="02010609060101010101" pitchFamily="49" charset="-122"/>
              </a:rPr>
              <a:t>X-Y</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补码运算 例</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2</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mc:AlternateContent xmlns:mc="http://schemas.openxmlformats.org/markup-compatibility/2006" xmlns:a14="http://schemas.microsoft.com/office/drawing/2010/main">
        <mc:Choice Requires="a14">
          <p:sp>
            <p:nvSpPr>
              <p:cNvPr id="7" name="矩形 6"/>
              <p:cNvSpPr/>
              <p:nvPr/>
            </p:nvSpPr>
            <p:spPr>
              <a:xfrm>
                <a:off x="1835135" y="2403319"/>
                <a:ext cx="1746183"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𝑋</m:t>
                          </m:r>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𝑌</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35135" y="2403319"/>
                <a:ext cx="1746183" cy="7225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392086" y="2403320"/>
                <a:ext cx="2839367"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𝑋</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r>
                        <a:rPr lang="en-US" altLang="zh-CN" sz="2200" i="1" spc="30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𝑌</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392086" y="2403320"/>
                <a:ext cx="2839367" cy="7225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92085" y="3232301"/>
                <a:ext cx="4089774" cy="600164"/>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r>
                        <a:rPr lang="en-US" altLang="zh-CN" sz="2200" i="1" spc="300">
                          <a:solidFill>
                            <a:prstClr val="black"/>
                          </a:solidFill>
                          <a:latin typeface="Cambria Math" panose="02040503050406030204" pitchFamily="18" charset="0"/>
                          <a:ea typeface="Cambria Math" panose="02040503050406030204" pitchFamily="18" charset="0"/>
                        </a:rPr>
                        <m:t>001</m:t>
                      </m:r>
                      <m:r>
                        <a:rPr lang="en-US" altLang="zh-CN" sz="2200" b="0" i="1" spc="300" smtClean="0">
                          <a:solidFill>
                            <a:prstClr val="black"/>
                          </a:solidFill>
                          <a:latin typeface="Cambria Math" panose="02040503050406030204" pitchFamily="18" charset="0"/>
                          <a:ea typeface="Cambria Math" panose="02040503050406030204" pitchFamily="18" charset="0"/>
                        </a:rPr>
                        <m:t>00111</m:t>
                      </m:r>
                      <m:r>
                        <a:rPr lang="en-US" altLang="zh-CN" sz="2200" i="1" spc="300">
                          <a:solidFill>
                            <a:prstClr val="black"/>
                          </a:solidFill>
                          <a:latin typeface="Cambria Math" panose="02040503050406030204" pitchFamily="18" charset="0"/>
                          <a:ea typeface="Cambria Math" panose="02040503050406030204" pitchFamily="18" charset="0"/>
                        </a:rPr>
                        <m:t>+1100011</m:t>
                      </m:r>
                      <m:r>
                        <a:rPr lang="en-US" altLang="zh-CN" sz="2200" b="0" i="1" spc="300" smtClean="0">
                          <a:solidFill>
                            <a:prstClr val="black"/>
                          </a:solidFill>
                          <a:latin typeface="Cambria Math" panose="02040503050406030204" pitchFamily="18" charset="0"/>
                          <a:ea typeface="Cambria Math" panose="02040503050406030204" pitchFamily="18" charset="0"/>
                        </a:rPr>
                        <m:t>1</m:t>
                      </m:r>
                    </m:oMath>
                  </m:oMathPara>
                </a14:m>
                <a:endParaRPr lang="en-US" altLang="zh-CN" sz="2200" i="1" spc="3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392085" y="3232301"/>
                <a:ext cx="4089774" cy="6001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92086" y="3938942"/>
                <a:ext cx="2164182" cy="600164"/>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r>
                        <a:rPr lang="en-US" altLang="zh-CN" sz="2200" b="0" i="1" spc="300" smtClean="0">
                          <a:solidFill>
                            <a:prstClr val="black"/>
                          </a:solidFill>
                          <a:latin typeface="Cambria Math" panose="02040503050406030204" pitchFamily="18" charset="0"/>
                          <a:ea typeface="Cambria Math" panose="02040503050406030204" pitchFamily="18" charset="0"/>
                        </a:rPr>
                        <m:t>11101110</m:t>
                      </m:r>
                    </m:oMath>
                  </m:oMathPara>
                </a14:m>
                <a:endParaRPr lang="en-US" altLang="zh-CN" sz="2200" i="1" spc="300" dirty="0">
                  <a:solidFill>
                    <a:srgbClr val="FF0000"/>
                  </a:solidFill>
                  <a:latin typeface="Cambria Math" panose="02040503050406030204" pitchFamily="18" charset="0"/>
                  <a:ea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392086" y="3938942"/>
                <a:ext cx="2164182" cy="6001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461659" y="4645583"/>
                <a:ext cx="1775166" cy="722505"/>
              </a:xfrm>
              <a:prstGeom prst="rect">
                <a:avLst/>
              </a:prstGeom>
            </p:spPr>
            <p:txBody>
              <a:bodyPr wrap="none">
                <a:spAutoFit/>
              </a:bodyPr>
              <a:lstStyle/>
              <a:p>
                <a:pPr lvl="0" algn="ctr">
                  <a:lnSpc>
                    <a:spcPct val="150000"/>
                  </a:lnSpc>
                </a:pPr>
                <a14:m>
                  <m:oMathPara xmlns:m="http://schemas.openxmlformats.org/officeDocument/2006/math">
                    <m:oMathParaPr>
                      <m:jc m:val="centerGroup"/>
                    </m:oMathParaPr>
                    <m:oMath xmlns:m="http://schemas.openxmlformats.org/officeDocument/2006/math">
                      <m:r>
                        <a:rPr lang="en-US" altLang="zh-CN" sz="2200" i="1" spc="300" smtClean="0">
                          <a:solidFill>
                            <a:prstClr val="black"/>
                          </a:solidFill>
                          <a:latin typeface="Cambria Math" panose="02040503050406030204" pitchFamily="18" charset="0"/>
                          <a:ea typeface="Cambria Math" panose="02040503050406030204" pitchFamily="18" charset="0"/>
                        </a:rPr>
                        <m:t>=</m:t>
                      </m:r>
                      <m:sSub>
                        <m:sSubPr>
                          <m:ctrlPr>
                            <a:rPr lang="en-US" altLang="zh-CN" sz="2200" i="1" spc="300">
                              <a:solidFill>
                                <a:prstClr val="black"/>
                              </a:solidFill>
                              <a:latin typeface="Cambria Math" panose="02040503050406030204" pitchFamily="18" charset="0"/>
                              <a:ea typeface="Cambria Math" panose="02040503050406030204" pitchFamily="18" charset="0"/>
                            </a:rPr>
                          </m:ctrlPr>
                        </m:sSubPr>
                        <m:e>
                          <m:r>
                            <a:rPr lang="en-US" altLang="zh-CN" sz="2200" i="1" spc="300">
                              <a:solidFill>
                                <a:prstClr val="black"/>
                              </a:solidFill>
                              <a:latin typeface="Cambria Math" panose="02040503050406030204" pitchFamily="18" charset="0"/>
                              <a:ea typeface="Cambria Math" panose="02040503050406030204" pitchFamily="18" charset="0"/>
                            </a:rPr>
                            <m:t>(−</m:t>
                          </m:r>
                          <m:r>
                            <a:rPr lang="en-US" altLang="zh-CN" sz="2200" b="0" i="1" spc="300" smtClean="0">
                              <a:solidFill>
                                <a:prstClr val="black"/>
                              </a:solidFill>
                              <a:latin typeface="Cambria Math" panose="02040503050406030204" pitchFamily="18" charset="0"/>
                              <a:ea typeface="Cambria Math" panose="02040503050406030204" pitchFamily="18" charset="0"/>
                            </a:rPr>
                            <m:t>18</m:t>
                          </m:r>
                          <m:r>
                            <a:rPr lang="en-US" altLang="zh-CN" sz="2200" i="1" spc="300">
                              <a:solidFill>
                                <a:prstClr val="black"/>
                              </a:solidFill>
                              <a:latin typeface="Cambria Math" panose="02040503050406030204" pitchFamily="18" charset="0"/>
                              <a:ea typeface="Cambria Math" panose="02040503050406030204" pitchFamily="18" charset="0"/>
                            </a:rPr>
                            <m:t>)</m:t>
                          </m:r>
                        </m:e>
                        <m:sub>
                          <m:r>
                            <a:rPr lang="zh-CN" altLang="en-US" sz="2200" i="1" spc="300">
                              <a:solidFill>
                                <a:prstClr val="black"/>
                              </a:solidFill>
                              <a:latin typeface="Cambria Math" panose="02040503050406030204" pitchFamily="18" charset="0"/>
                              <a:ea typeface="Cambria Math" panose="02040503050406030204" pitchFamily="18" charset="0"/>
                            </a:rPr>
                            <m:t>补</m:t>
                          </m:r>
                        </m:sub>
                      </m:sSub>
                    </m:oMath>
                  </m:oMathPara>
                </a14:m>
                <a:endParaRPr lang="en-US" altLang="zh-CN" sz="2200" i="1" spc="300" dirty="0">
                  <a:solidFill>
                    <a:srgbClr val="FF0000"/>
                  </a:solidFill>
                  <a:latin typeface="Cambria Math" panose="02040503050406030204" pitchFamily="18" charset="0"/>
                  <a:ea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461659" y="4645583"/>
                <a:ext cx="1775166" cy="72250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08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470898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对于正数，原码</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反码</a:t>
            </a:r>
            <a:r>
              <a:rPr lang="en-US" altLang="zh-CN" sz="2200" spc="300" dirty="0">
                <a:latin typeface="黑体" panose="02010609060101010101" pitchFamily="49" charset="-122"/>
                <a:ea typeface="黑体" panose="02010609060101010101" pitchFamily="49" charset="-122"/>
              </a:rPr>
              <a:t>=</a:t>
            </a:r>
            <a:r>
              <a:rPr lang="zh-CN" altLang="en-US" sz="2200" spc="300" dirty="0">
                <a:latin typeface="黑体" panose="02010609060101010101" pitchFamily="49" charset="-122"/>
                <a:ea typeface="黑体" panose="02010609060101010101" pitchFamily="49" charset="-122"/>
              </a:rPr>
              <a:t>补码</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对于负数，在原码基础上，保持符号位不变，其他位取反即可得到反码，在反码基础上加</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即可得到补码</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补码→原码：补补得原</a:t>
            </a:r>
            <a:endParaRPr lang="en-US" altLang="zh-CN" sz="2200" spc="300" dirty="0">
              <a:latin typeface="黑体" panose="02010609060101010101" pitchFamily="49" charset="-122"/>
              <a:ea typeface="黑体" panose="02010609060101010101" pitchFamily="49" charset="-122"/>
            </a:endParaRP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求补码真值的两种方法：</a:t>
            </a:r>
            <a:endParaRPr lang="en-US" altLang="zh-CN" sz="2200" spc="300" dirty="0">
              <a:latin typeface="黑体" panose="02010609060101010101" pitchFamily="49" charset="-122"/>
              <a:ea typeface="黑体" panose="02010609060101010101" pitchFamily="49" charset="-122"/>
            </a:endParaRPr>
          </a:p>
          <a:p>
            <a:pPr marL="914400" lvl="1" indent="-4572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通过“补补得原”得到原码，再求原码真值</a:t>
            </a:r>
            <a:endParaRPr lang="en-US" altLang="zh-CN" sz="2000" spc="300" dirty="0">
              <a:latin typeface="黑体" panose="02010609060101010101" pitchFamily="49" charset="-122"/>
              <a:ea typeface="黑体" panose="02010609060101010101" pitchFamily="49" charset="-122"/>
            </a:endParaRPr>
          </a:p>
          <a:p>
            <a:pPr marL="914400" lvl="1" indent="-4572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利用补码位权</a:t>
            </a:r>
            <a:endParaRPr lang="en-US" altLang="zh-CN" sz="20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编码小结</a:t>
            </a:r>
          </a:p>
        </p:txBody>
      </p:sp>
    </p:spTree>
    <p:extLst>
      <p:ext uri="{BB962C8B-B14F-4D97-AF65-F5344CB8AC3E}">
        <p14:creationId xmlns:p14="http://schemas.microsoft.com/office/powerpoint/2010/main" val="325338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212365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由于补码方便计算机将符号位和数值位一起进行计算，因此在计算机中，整数都是用</a:t>
            </a:r>
            <a:r>
              <a:rPr lang="zh-CN" altLang="en-US" sz="2200" b="1" spc="300" dirty="0">
                <a:latin typeface="黑体" panose="02010609060101010101" pitchFamily="49" charset="-122"/>
                <a:ea typeface="黑体" panose="02010609060101010101" pitchFamily="49" charset="-122"/>
              </a:rPr>
              <a:t>补码</a:t>
            </a:r>
            <a:r>
              <a:rPr lang="zh-CN" altLang="en-US" sz="2200" spc="300" dirty="0">
                <a:latin typeface="黑体" panose="02010609060101010101" pitchFamily="49" charset="-122"/>
                <a:ea typeface="黑体" panose="02010609060101010101" pitchFamily="49" charset="-122"/>
              </a:rPr>
              <a:t>表示的</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通常用</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2</a:t>
            </a:r>
            <a:r>
              <a:rPr lang="zh-CN" altLang="en-US" sz="2200" spc="300" dirty="0">
                <a:latin typeface="黑体" panose="02010609060101010101" pitchFamily="49" charset="-122"/>
                <a:ea typeface="黑体" panose="02010609060101010101" pitchFamily="49" charset="-122"/>
              </a:rPr>
              <a:t>或</a:t>
            </a:r>
            <a:r>
              <a:rPr lang="en-US" altLang="zh-CN" sz="2200" spc="300" dirty="0">
                <a:latin typeface="黑体" panose="02010609060101010101" pitchFamily="49" charset="-122"/>
                <a:ea typeface="黑体" panose="02010609060101010101" pitchFamily="49" charset="-122"/>
              </a:rPr>
              <a:t>4</a:t>
            </a:r>
            <a:r>
              <a:rPr lang="zh-CN" altLang="en-US" sz="2200" spc="300" dirty="0">
                <a:latin typeface="黑体" panose="02010609060101010101" pitchFamily="49" charset="-122"/>
                <a:ea typeface="黑体" panose="02010609060101010101" pitchFamily="49" charset="-122"/>
              </a:rPr>
              <a:t>个字节表示一个整数，二进制位数不同，其所能表示的数值范围也不同</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整数的表示方法</a:t>
            </a:r>
          </a:p>
        </p:txBody>
      </p:sp>
      <p:graphicFrame>
        <p:nvGraphicFramePr>
          <p:cNvPr id="4" name="表格 3"/>
          <p:cNvGraphicFramePr>
            <a:graphicFrameLocks noGrp="1"/>
          </p:cNvGraphicFramePr>
          <p:nvPr>
            <p:extLst>
              <p:ext uri="{D42A27DB-BD31-4B8C-83A1-F6EECF244321}">
                <p14:modId xmlns:p14="http://schemas.microsoft.com/office/powerpoint/2010/main" val="3866217532"/>
              </p:ext>
            </p:extLst>
          </p:nvPr>
        </p:nvGraphicFramePr>
        <p:xfrm>
          <a:off x="962565" y="3577809"/>
          <a:ext cx="7395123" cy="1963716"/>
        </p:xfrm>
        <a:graphic>
          <a:graphicData uri="http://schemas.openxmlformats.org/drawingml/2006/table">
            <a:tbl>
              <a:tblPr firstRow="1" bandRow="1">
                <a:tableStyleId>{5940675A-B579-460E-94D1-54222C63F5DA}</a:tableStyleId>
              </a:tblPr>
              <a:tblGrid>
                <a:gridCol w="1066908">
                  <a:extLst>
                    <a:ext uri="{9D8B030D-6E8A-4147-A177-3AD203B41FA5}">
                      <a16:colId xmlns:a16="http://schemas.microsoft.com/office/drawing/2014/main" val="1284425198"/>
                    </a:ext>
                  </a:extLst>
                </a:gridCol>
                <a:gridCol w="1641924">
                  <a:extLst>
                    <a:ext uri="{9D8B030D-6E8A-4147-A177-3AD203B41FA5}">
                      <a16:colId xmlns:a16="http://schemas.microsoft.com/office/drawing/2014/main" val="92579287"/>
                    </a:ext>
                  </a:extLst>
                </a:gridCol>
                <a:gridCol w="2410869">
                  <a:extLst>
                    <a:ext uri="{9D8B030D-6E8A-4147-A177-3AD203B41FA5}">
                      <a16:colId xmlns:a16="http://schemas.microsoft.com/office/drawing/2014/main" val="401233224"/>
                    </a:ext>
                  </a:extLst>
                </a:gridCol>
                <a:gridCol w="2275422">
                  <a:extLst>
                    <a:ext uri="{9D8B030D-6E8A-4147-A177-3AD203B41FA5}">
                      <a16:colId xmlns:a16="http://schemas.microsoft.com/office/drawing/2014/main" val="4134264220"/>
                    </a:ext>
                  </a:extLst>
                </a:gridCol>
              </a:tblGrid>
              <a:tr h="490929">
                <a:tc>
                  <a:txBody>
                    <a:bodyPr/>
                    <a:lstStyle/>
                    <a:p>
                      <a:pPr algn="ctr"/>
                      <a:r>
                        <a:rPr lang="zh-CN" altLang="en-US" sz="2200" dirty="0">
                          <a:latin typeface="黑体" panose="02010609060101010101" pitchFamily="49" charset="-122"/>
                          <a:ea typeface="黑体" panose="02010609060101010101" pitchFamily="49" charset="-122"/>
                        </a:rPr>
                        <a:t>字节数</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200" dirty="0">
                          <a:latin typeface="黑体" panose="02010609060101010101" pitchFamily="49" charset="-122"/>
                          <a:ea typeface="黑体" panose="02010609060101010101" pitchFamily="49" charset="-122"/>
                        </a:rPr>
                        <a:t>二进制位数</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200" dirty="0">
                          <a:latin typeface="黑体" panose="02010609060101010101" pitchFamily="49" charset="-122"/>
                          <a:ea typeface="黑体" panose="02010609060101010101" pitchFamily="49" charset="-122"/>
                        </a:rPr>
                        <a:t>带符号数范围</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200" dirty="0">
                          <a:latin typeface="黑体" panose="02010609060101010101" pitchFamily="49" charset="-122"/>
                          <a:ea typeface="黑体" panose="02010609060101010101" pitchFamily="49" charset="-122"/>
                        </a:rPr>
                        <a:t>无符号数范围</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0083400"/>
                  </a:ext>
                </a:extLst>
              </a:tr>
              <a:tr h="490929">
                <a:tc>
                  <a:txBody>
                    <a:bodyPr/>
                    <a:lstStyle/>
                    <a:p>
                      <a:pPr algn="ctr"/>
                      <a:r>
                        <a:rPr lang="en-US" altLang="zh-CN" sz="2200" dirty="0">
                          <a:latin typeface="黑体" panose="02010609060101010101" pitchFamily="49" charset="-122"/>
                          <a:ea typeface="黑体" panose="02010609060101010101" pitchFamily="49" charset="-122"/>
                        </a:rPr>
                        <a:t>1</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8</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-128</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127</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255</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68780890"/>
                  </a:ext>
                </a:extLst>
              </a:tr>
              <a:tr h="490929">
                <a:tc>
                  <a:txBody>
                    <a:bodyPr/>
                    <a:lstStyle/>
                    <a:p>
                      <a:pPr algn="ctr"/>
                      <a:r>
                        <a:rPr lang="en-US" altLang="zh-CN" sz="2200" dirty="0">
                          <a:latin typeface="黑体" panose="02010609060101010101" pitchFamily="49" charset="-122"/>
                          <a:ea typeface="黑体" panose="02010609060101010101" pitchFamily="49" charset="-122"/>
                        </a:rPr>
                        <a:t>2</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16</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-32768</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32767</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65535</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7569010"/>
                  </a:ext>
                </a:extLst>
              </a:tr>
              <a:tr h="490929">
                <a:tc>
                  <a:txBody>
                    <a:bodyPr/>
                    <a:lstStyle/>
                    <a:p>
                      <a:pPr algn="ctr"/>
                      <a:r>
                        <a:rPr lang="en-US" altLang="zh-CN" sz="2200" dirty="0">
                          <a:latin typeface="黑体" panose="02010609060101010101" pitchFamily="49" charset="-122"/>
                          <a:ea typeface="黑体" panose="02010609060101010101" pitchFamily="49" charset="-122"/>
                        </a:rPr>
                        <a:t>4</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32</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-2</a:t>
                      </a:r>
                      <a:r>
                        <a:rPr lang="en-US" altLang="zh-CN" sz="2200" baseline="30000" dirty="0">
                          <a:latin typeface="黑体" panose="02010609060101010101" pitchFamily="49" charset="-122"/>
                          <a:ea typeface="黑体" panose="02010609060101010101" pitchFamily="49" charset="-122"/>
                        </a:rPr>
                        <a:t>31</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2</a:t>
                      </a:r>
                      <a:r>
                        <a:rPr lang="en-US" altLang="zh-CN" sz="2200" baseline="30000" dirty="0">
                          <a:latin typeface="黑体" panose="02010609060101010101" pitchFamily="49" charset="-122"/>
                          <a:ea typeface="黑体" panose="02010609060101010101" pitchFamily="49" charset="-122"/>
                        </a:rPr>
                        <a:t>31</a:t>
                      </a:r>
                      <a:r>
                        <a:rPr lang="en-US" altLang="zh-CN" sz="2200" dirty="0">
                          <a:latin typeface="黑体" panose="02010609060101010101" pitchFamily="49" charset="-122"/>
                          <a:ea typeface="黑体" panose="02010609060101010101" pitchFamily="49" charset="-122"/>
                        </a:rPr>
                        <a:t>-1</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200" dirty="0">
                          <a:latin typeface="黑体" panose="02010609060101010101" pitchFamily="49" charset="-122"/>
                          <a:ea typeface="黑体" panose="02010609060101010101" pitchFamily="49" charset="-122"/>
                        </a:rPr>
                        <a:t>0</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2</a:t>
                      </a:r>
                      <a:r>
                        <a:rPr lang="en-US" altLang="zh-CN" sz="2200" baseline="30000" dirty="0">
                          <a:latin typeface="黑体" panose="02010609060101010101" pitchFamily="49" charset="-122"/>
                          <a:ea typeface="黑体" panose="02010609060101010101" pitchFamily="49" charset="-122"/>
                        </a:rPr>
                        <a:t>32</a:t>
                      </a:r>
                      <a:r>
                        <a:rPr lang="en-US" altLang="zh-CN" sz="2200" dirty="0">
                          <a:latin typeface="黑体" panose="02010609060101010101" pitchFamily="49" charset="-122"/>
                          <a:ea typeface="黑体" panose="02010609060101010101" pitchFamily="49" charset="-122"/>
                        </a:rPr>
                        <a:t>-1</a:t>
                      </a:r>
                      <a:endParaRPr lang="zh-CN" altLang="en-US" sz="2200" dirty="0">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6990481"/>
                  </a:ext>
                </a:extLst>
              </a:tr>
            </a:tbl>
          </a:graphicData>
        </a:graphic>
      </p:graphicFrame>
    </p:spTree>
    <p:extLst>
      <p:ext uri="{BB962C8B-B14F-4D97-AF65-F5344CB8AC3E}">
        <p14:creationId xmlns:p14="http://schemas.microsoft.com/office/powerpoint/2010/main" val="34992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12" y="736151"/>
            <a:ext cx="6918842" cy="3946365"/>
          </a:xfrm>
          <a:prstGeom prst="rect">
            <a:avLst/>
          </a:prstGeom>
        </p:spPr>
      </p:pic>
    </p:spTree>
    <p:extLst>
      <p:ext uri="{BB962C8B-B14F-4D97-AF65-F5344CB8AC3E}">
        <p14:creationId xmlns:p14="http://schemas.microsoft.com/office/powerpoint/2010/main" val="4248476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161582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整数经过运算后，超出其所能表示的数值范围，就产生了 “溢出”</a:t>
            </a:r>
            <a:endParaRPr lang="en-US" altLang="zh-CN" sz="2200"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例如：</a:t>
            </a:r>
            <a:r>
              <a:rPr lang="en-US" altLang="zh-CN" sz="2200" spc="300" dirty="0">
                <a:latin typeface="黑体" panose="02010609060101010101" pitchFamily="49" charset="-122"/>
                <a:ea typeface="黑体" panose="02010609060101010101" pitchFamily="49" charset="-122"/>
              </a:rPr>
              <a:t>127+1</a:t>
            </a:r>
            <a:r>
              <a:rPr lang="zh-CN" altLang="en-US" sz="2200" spc="300" dirty="0">
                <a:latin typeface="黑体" panose="02010609060101010101" pitchFamily="49" charset="-122"/>
                <a:ea typeface="黑体" panose="02010609060101010101" pitchFamily="49" charset="-122"/>
              </a:rPr>
              <a:t>应该等于</a:t>
            </a:r>
            <a:r>
              <a:rPr lang="en-US" altLang="zh-CN" sz="2200" spc="300" dirty="0">
                <a:latin typeface="黑体" panose="02010609060101010101" pitchFamily="49" charset="-122"/>
                <a:ea typeface="黑体" panose="02010609060101010101" pitchFamily="49" charset="-122"/>
              </a:rPr>
              <a:t>128</a:t>
            </a:r>
            <a:r>
              <a:rPr lang="zh-CN" altLang="en-US" sz="2200" spc="300" dirty="0">
                <a:latin typeface="黑体" panose="02010609060101010101" pitchFamily="49" charset="-122"/>
                <a:ea typeface="黑体" panose="02010609060101010101" pitchFamily="49" charset="-122"/>
              </a:rPr>
              <a:t>，但补码计算结果为</a:t>
            </a:r>
            <a:r>
              <a:rPr lang="en-US" altLang="zh-CN" sz="2200" spc="300" dirty="0">
                <a:latin typeface="黑体" panose="02010609060101010101" pitchFamily="49" charset="-122"/>
                <a:ea typeface="黑体" panose="02010609060101010101" pitchFamily="49" charset="-122"/>
              </a:rPr>
              <a:t>-128</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溢出</a:t>
            </a:r>
          </a:p>
        </p:txBody>
      </p:sp>
      <p:graphicFrame>
        <p:nvGraphicFramePr>
          <p:cNvPr id="6" name="表格 5"/>
          <p:cNvGraphicFramePr>
            <a:graphicFrameLocks noGrp="1"/>
          </p:cNvGraphicFramePr>
          <p:nvPr>
            <p:extLst>
              <p:ext uri="{D42A27DB-BD31-4B8C-83A1-F6EECF244321}">
                <p14:modId xmlns:p14="http://schemas.microsoft.com/office/powerpoint/2010/main" val="3458646817"/>
              </p:ext>
            </p:extLst>
          </p:nvPr>
        </p:nvGraphicFramePr>
        <p:xfrm>
          <a:off x="2793401" y="3181191"/>
          <a:ext cx="3733452" cy="1532478"/>
        </p:xfrm>
        <a:graphic>
          <a:graphicData uri="http://schemas.openxmlformats.org/drawingml/2006/table">
            <a:tbl>
              <a:tblPr bandRow="1"/>
              <a:tblGrid>
                <a:gridCol w="414828">
                  <a:extLst>
                    <a:ext uri="{9D8B030D-6E8A-4147-A177-3AD203B41FA5}">
                      <a16:colId xmlns:a16="http://schemas.microsoft.com/office/drawing/2014/main" val="2744041967"/>
                    </a:ext>
                  </a:extLst>
                </a:gridCol>
                <a:gridCol w="414828">
                  <a:extLst>
                    <a:ext uri="{9D8B030D-6E8A-4147-A177-3AD203B41FA5}">
                      <a16:colId xmlns:a16="http://schemas.microsoft.com/office/drawing/2014/main" val="1143258350"/>
                    </a:ext>
                  </a:extLst>
                </a:gridCol>
                <a:gridCol w="414828">
                  <a:extLst>
                    <a:ext uri="{9D8B030D-6E8A-4147-A177-3AD203B41FA5}">
                      <a16:colId xmlns:a16="http://schemas.microsoft.com/office/drawing/2014/main" val="1878141904"/>
                    </a:ext>
                  </a:extLst>
                </a:gridCol>
                <a:gridCol w="414828">
                  <a:extLst>
                    <a:ext uri="{9D8B030D-6E8A-4147-A177-3AD203B41FA5}">
                      <a16:colId xmlns:a16="http://schemas.microsoft.com/office/drawing/2014/main" val="118992502"/>
                    </a:ext>
                  </a:extLst>
                </a:gridCol>
                <a:gridCol w="414828">
                  <a:extLst>
                    <a:ext uri="{9D8B030D-6E8A-4147-A177-3AD203B41FA5}">
                      <a16:colId xmlns:a16="http://schemas.microsoft.com/office/drawing/2014/main" val="2602524053"/>
                    </a:ext>
                  </a:extLst>
                </a:gridCol>
                <a:gridCol w="414828">
                  <a:extLst>
                    <a:ext uri="{9D8B030D-6E8A-4147-A177-3AD203B41FA5}">
                      <a16:colId xmlns:a16="http://schemas.microsoft.com/office/drawing/2014/main" val="175540028"/>
                    </a:ext>
                  </a:extLst>
                </a:gridCol>
                <a:gridCol w="414828">
                  <a:extLst>
                    <a:ext uri="{9D8B030D-6E8A-4147-A177-3AD203B41FA5}">
                      <a16:colId xmlns:a16="http://schemas.microsoft.com/office/drawing/2014/main" val="1294651954"/>
                    </a:ext>
                  </a:extLst>
                </a:gridCol>
                <a:gridCol w="414828">
                  <a:extLst>
                    <a:ext uri="{9D8B030D-6E8A-4147-A177-3AD203B41FA5}">
                      <a16:colId xmlns:a16="http://schemas.microsoft.com/office/drawing/2014/main" val="2876414607"/>
                    </a:ext>
                  </a:extLst>
                </a:gridCol>
                <a:gridCol w="414828">
                  <a:extLst>
                    <a:ext uri="{9D8B030D-6E8A-4147-A177-3AD203B41FA5}">
                      <a16:colId xmlns:a16="http://schemas.microsoft.com/office/drawing/2014/main" val="2383209595"/>
                    </a:ext>
                  </a:extLst>
                </a:gridCol>
              </a:tblGrid>
              <a:tr h="51082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92002218"/>
                  </a:ext>
                </a:extLst>
              </a:tr>
              <a:tr h="51082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3194920197"/>
                  </a:ext>
                </a:extLst>
              </a:tr>
              <a:tr h="51082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r"/>
                      <a:r>
                        <a:rPr lang="en-US" altLang="zh-CN" sz="2400" dirty="0">
                          <a:latin typeface="黑体" panose="02010609060101010101" pitchFamily="49" charset="-122"/>
                          <a:ea typeface="黑体" panose="02010609060101010101" pitchFamily="49" charset="-122"/>
                        </a:rPr>
                        <a:t>0</a:t>
                      </a:r>
                      <a:endParaRPr lang="zh-CN" altLang="en-US" sz="2400" dirty="0">
                        <a:latin typeface="黑体" panose="02010609060101010101" pitchFamily="49" charset="-122"/>
                        <a:ea typeface="黑体" panose="02010609060101010101" pitchFamily="49" charset="-122"/>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7763566"/>
                  </a:ext>
                </a:extLst>
              </a:tr>
            </a:tbl>
          </a:graphicData>
        </a:graphic>
      </p:graphicFrame>
      <p:sp>
        <p:nvSpPr>
          <p:cNvPr id="7" name="矩形 6"/>
          <p:cNvSpPr/>
          <p:nvPr/>
        </p:nvSpPr>
        <p:spPr>
          <a:xfrm>
            <a:off x="735625" y="5006621"/>
            <a:ext cx="7849003" cy="53168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溢出判断：最高位进位状态 </a:t>
            </a:r>
            <a:r>
              <a:rPr lang="zh-CN" altLang="en-GB" sz="2200" dirty="0">
                <a:latin typeface="黑体" panose="02010609060101010101" pitchFamily="49" charset="-122"/>
                <a:ea typeface="黑体" panose="02010609060101010101" pitchFamily="49" charset="-122"/>
                <a:sym typeface="Symbol" panose="05050102010706020507" pitchFamily="18" charset="2"/>
              </a:rPr>
              <a:t> </a:t>
            </a:r>
            <a:r>
              <a:rPr lang="zh-CN" altLang="en-US" sz="2200" dirty="0">
                <a:latin typeface="黑体" panose="02010609060101010101" pitchFamily="49" charset="-122"/>
                <a:ea typeface="黑体" panose="02010609060101010101" pitchFamily="49" charset="-122"/>
                <a:sym typeface="Symbol" panose="05050102010706020507" pitchFamily="18" charset="2"/>
              </a:rPr>
              <a:t>次高位进位状态 </a:t>
            </a:r>
            <a:r>
              <a:rPr lang="en-US" altLang="zh-CN" sz="2200" dirty="0">
                <a:latin typeface="黑体" panose="02010609060101010101" pitchFamily="49" charset="-122"/>
                <a:ea typeface="黑体" panose="02010609060101010101" pitchFamily="49" charset="-122"/>
                <a:sym typeface="Symbol" panose="05050102010706020507" pitchFamily="18" charset="2"/>
              </a:rPr>
              <a:t>= 1</a:t>
            </a:r>
            <a:r>
              <a:rPr lang="zh-CN" altLang="en-GB" sz="2200" dirty="0">
                <a:latin typeface="黑体" panose="02010609060101010101" pitchFamily="49" charset="-122"/>
                <a:ea typeface="黑体" panose="02010609060101010101" pitchFamily="49" charset="-122"/>
                <a:sym typeface="Symbol" panose="05050102010706020507" pitchFamily="18" charset="2"/>
              </a:rPr>
              <a:t> </a:t>
            </a:r>
            <a:endParaRPr lang="en-US" altLang="zh-CN" sz="2200" spc="3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653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5208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常用</a:t>
            </a:r>
            <a:r>
              <a:rPr lang="en-US" altLang="zh-CN" sz="2200" spc="300" dirty="0">
                <a:latin typeface="黑体" panose="02010609060101010101" pitchFamily="49" charset="-122"/>
                <a:ea typeface="黑体" panose="02010609060101010101" pitchFamily="49" charset="-122"/>
              </a:rPr>
              <a:t>IEEE</a:t>
            </a:r>
            <a:r>
              <a:rPr lang="zh-CN" altLang="en-US" sz="2200" spc="300" dirty="0">
                <a:latin typeface="黑体" panose="02010609060101010101" pitchFamily="49" charset="-122"/>
                <a:ea typeface="黑体" panose="02010609060101010101" pitchFamily="49" charset="-122"/>
              </a:rPr>
              <a:t>规定的浮点数表示方法，其存储如下：</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浮点数的表示方法</a:t>
            </a:r>
          </a:p>
        </p:txBody>
      </p:sp>
      <p:graphicFrame>
        <p:nvGraphicFramePr>
          <p:cNvPr id="5" name="表格 4"/>
          <p:cNvGraphicFramePr>
            <a:graphicFrameLocks noGrp="1"/>
          </p:cNvGraphicFramePr>
          <p:nvPr>
            <p:extLst>
              <p:ext uri="{D42A27DB-BD31-4B8C-83A1-F6EECF244321}">
                <p14:modId xmlns:p14="http://schemas.microsoft.com/office/powerpoint/2010/main" val="2575984465"/>
              </p:ext>
            </p:extLst>
          </p:nvPr>
        </p:nvGraphicFramePr>
        <p:xfrm>
          <a:off x="1341106" y="1974999"/>
          <a:ext cx="6638042" cy="526802"/>
        </p:xfrm>
        <a:graphic>
          <a:graphicData uri="http://schemas.openxmlformats.org/drawingml/2006/table">
            <a:tbl>
              <a:tblPr bandRow="1">
                <a:tableStyleId>{5940675A-B579-460E-94D1-54222C63F5DA}</a:tableStyleId>
              </a:tblPr>
              <a:tblGrid>
                <a:gridCol w="569668">
                  <a:extLst>
                    <a:ext uri="{9D8B030D-6E8A-4147-A177-3AD203B41FA5}">
                      <a16:colId xmlns:a16="http://schemas.microsoft.com/office/drawing/2014/main" val="3427829534"/>
                    </a:ext>
                  </a:extLst>
                </a:gridCol>
                <a:gridCol w="2154599">
                  <a:extLst>
                    <a:ext uri="{9D8B030D-6E8A-4147-A177-3AD203B41FA5}">
                      <a16:colId xmlns:a16="http://schemas.microsoft.com/office/drawing/2014/main" val="4268778932"/>
                    </a:ext>
                  </a:extLst>
                </a:gridCol>
                <a:gridCol w="3913775">
                  <a:extLst>
                    <a:ext uri="{9D8B030D-6E8A-4147-A177-3AD203B41FA5}">
                      <a16:colId xmlns:a16="http://schemas.microsoft.com/office/drawing/2014/main" val="2776496419"/>
                    </a:ext>
                  </a:extLst>
                </a:gridCol>
              </a:tblGrid>
              <a:tr h="526802">
                <a:tc>
                  <a:txBody>
                    <a:bodyPr/>
                    <a:lstStyle/>
                    <a:p>
                      <a:pPr algn="ctr"/>
                      <a:r>
                        <a:rPr lang="en-US" altLang="zh-CN" sz="2600" dirty="0"/>
                        <a:t>S</a:t>
                      </a:r>
                      <a:endParaRPr lang="zh-CN" altLang="en-US" sz="2600" dirty="0"/>
                    </a:p>
                  </a:txBody>
                  <a:tcPr/>
                </a:tc>
                <a:tc>
                  <a:txBody>
                    <a:bodyPr/>
                    <a:lstStyle/>
                    <a:p>
                      <a:pPr algn="ctr"/>
                      <a:r>
                        <a:rPr lang="en-US" altLang="zh-CN" sz="2600" dirty="0"/>
                        <a:t>E</a:t>
                      </a:r>
                      <a:endParaRPr lang="zh-CN" altLang="en-US" sz="2600" kern="1200" baseline="-25000" dirty="0">
                        <a:solidFill>
                          <a:schemeClr val="tx1"/>
                        </a:solidFill>
                        <a:latin typeface="+mn-lt"/>
                        <a:ea typeface="+mn-ea"/>
                        <a:cs typeface="+mn-cs"/>
                      </a:endParaRPr>
                    </a:p>
                  </a:txBody>
                  <a:tcPr/>
                </a:tc>
                <a:tc>
                  <a:txBody>
                    <a:bodyPr/>
                    <a:lstStyle/>
                    <a:p>
                      <a:pPr algn="ctr"/>
                      <a:r>
                        <a:rPr lang="en-US" altLang="zh-CN" sz="2600" dirty="0"/>
                        <a:t>M</a:t>
                      </a:r>
                      <a:endParaRPr lang="zh-CN" altLang="en-US" sz="2600" kern="1200" baseline="-25000" dirty="0">
                        <a:solidFill>
                          <a:schemeClr val="tx1"/>
                        </a:solidFill>
                        <a:latin typeface="+mn-lt"/>
                        <a:ea typeface="+mn-ea"/>
                        <a:cs typeface="+mn-cs"/>
                      </a:endParaRPr>
                    </a:p>
                  </a:txBody>
                  <a:tcPr/>
                </a:tc>
                <a:extLst>
                  <a:ext uri="{0D108BD9-81ED-4DB2-BD59-A6C34878D82A}">
                    <a16:rowId xmlns:a16="http://schemas.microsoft.com/office/drawing/2014/main" val="2697992329"/>
                  </a:ext>
                </a:extLst>
              </a:tr>
            </a:tbl>
          </a:graphicData>
        </a:graphic>
      </p:graphicFrame>
      <p:sp>
        <p:nvSpPr>
          <p:cNvPr id="6" name="矩形 5"/>
          <p:cNvSpPr/>
          <p:nvPr/>
        </p:nvSpPr>
        <p:spPr>
          <a:xfrm>
            <a:off x="1125837" y="2799100"/>
            <a:ext cx="1031051" cy="430887"/>
          </a:xfrm>
          <a:prstGeom prst="rect">
            <a:avLst/>
          </a:prstGeom>
        </p:spPr>
        <p:txBody>
          <a:bodyPr wrap="none">
            <a:spAutoFit/>
          </a:bodyPr>
          <a:lstStyle/>
          <a:p>
            <a:pPr algn="ctr" eaLnBrk="0" fontAlgn="base" hangingPunct="0">
              <a:spcBef>
                <a:spcPct val="0"/>
              </a:spcBef>
              <a:spcAft>
                <a:spcPct val="0"/>
              </a:spcAft>
            </a:pPr>
            <a:r>
              <a:rPr kumimoji="1" lang="zh-CN" altLang="en-US" sz="2200" dirty="0">
                <a:latin typeface="微软雅黑" panose="020B0503020204020204" pitchFamily="34" charset="-122"/>
                <a:ea typeface="微软雅黑" panose="020B0503020204020204" pitchFamily="34" charset="-122"/>
              </a:rPr>
              <a:t>符号位</a:t>
            </a:r>
          </a:p>
        </p:txBody>
      </p:sp>
      <p:cxnSp>
        <p:nvCxnSpPr>
          <p:cNvPr id="7" name="直接箭头连接符 6"/>
          <p:cNvCxnSpPr/>
          <p:nvPr/>
        </p:nvCxnSpPr>
        <p:spPr bwMode="auto">
          <a:xfrm flipV="1">
            <a:off x="1606378" y="2501801"/>
            <a:ext cx="34985" cy="340251"/>
          </a:xfrm>
          <a:prstGeom prst="straightConnector1">
            <a:avLst/>
          </a:prstGeom>
          <a:ln w="19050">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9" name="矩形 8"/>
          <p:cNvSpPr/>
          <p:nvPr/>
        </p:nvSpPr>
        <p:spPr>
          <a:xfrm>
            <a:off x="2347078" y="2794753"/>
            <a:ext cx="1877438" cy="430887"/>
          </a:xfrm>
          <a:prstGeom prst="rect">
            <a:avLst/>
          </a:prstGeom>
        </p:spPr>
        <p:txBody>
          <a:bodyPr wrap="none">
            <a:spAutoFit/>
          </a:bodyPr>
          <a:lstStyle/>
          <a:p>
            <a:pPr algn="ctr" eaLnBrk="0" fontAlgn="base" hangingPunct="0">
              <a:spcBef>
                <a:spcPct val="0"/>
              </a:spcBef>
              <a:spcAft>
                <a:spcPct val="0"/>
              </a:spcAft>
            </a:pPr>
            <a:r>
              <a:rPr kumimoji="1" lang="zh-CN" altLang="en-US" sz="2200" dirty="0">
                <a:latin typeface="微软雅黑" panose="020B0503020204020204" pitchFamily="34" charset="-122"/>
                <a:ea typeface="微软雅黑" panose="020B0503020204020204" pitchFamily="34" charset="-122"/>
              </a:rPr>
              <a:t>偏移后的指数</a:t>
            </a:r>
          </a:p>
        </p:txBody>
      </p:sp>
      <p:cxnSp>
        <p:nvCxnSpPr>
          <p:cNvPr id="10" name="直接箭头连接符 9"/>
          <p:cNvCxnSpPr/>
          <p:nvPr/>
        </p:nvCxnSpPr>
        <p:spPr bwMode="auto">
          <a:xfrm flipH="1" flipV="1">
            <a:off x="3030257" y="2501802"/>
            <a:ext cx="133073" cy="292951"/>
          </a:xfrm>
          <a:prstGeom prst="straightConnector1">
            <a:avLst/>
          </a:prstGeom>
          <a:ln w="19050">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1" name="矩形 10"/>
          <p:cNvSpPr/>
          <p:nvPr/>
        </p:nvSpPr>
        <p:spPr>
          <a:xfrm>
            <a:off x="5544266" y="2790611"/>
            <a:ext cx="748924" cy="430887"/>
          </a:xfrm>
          <a:prstGeom prst="rect">
            <a:avLst/>
          </a:prstGeom>
        </p:spPr>
        <p:txBody>
          <a:bodyPr wrap="none">
            <a:spAutoFit/>
          </a:bodyPr>
          <a:lstStyle/>
          <a:p>
            <a:pPr algn="ctr" eaLnBrk="0" fontAlgn="base" hangingPunct="0">
              <a:spcBef>
                <a:spcPct val="0"/>
              </a:spcBef>
              <a:spcAft>
                <a:spcPct val="0"/>
              </a:spcAft>
            </a:pPr>
            <a:r>
              <a:rPr kumimoji="1" lang="zh-CN" altLang="en-US" sz="2200" dirty="0">
                <a:latin typeface="微软雅黑" panose="020B0503020204020204" pitchFamily="34" charset="-122"/>
                <a:ea typeface="微软雅黑" panose="020B0503020204020204" pitchFamily="34" charset="-122"/>
              </a:rPr>
              <a:t>尾数</a:t>
            </a:r>
          </a:p>
        </p:txBody>
      </p:sp>
      <p:cxnSp>
        <p:nvCxnSpPr>
          <p:cNvPr id="12" name="直接箭头连接符 11"/>
          <p:cNvCxnSpPr/>
          <p:nvPr/>
        </p:nvCxnSpPr>
        <p:spPr bwMode="auto">
          <a:xfrm flipV="1">
            <a:off x="5918728" y="2501801"/>
            <a:ext cx="107269" cy="292952"/>
          </a:xfrm>
          <a:prstGeom prst="straightConnector1">
            <a:avLst/>
          </a:prstGeom>
          <a:ln w="19050">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3" name="矩形 12"/>
          <p:cNvSpPr/>
          <p:nvPr/>
        </p:nvSpPr>
        <p:spPr>
          <a:xfrm>
            <a:off x="735626" y="3438214"/>
            <a:ext cx="7849003"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若为单精度，其表示浮点数的大小为：</a:t>
            </a:r>
            <a:endParaRPr lang="en-US" altLang="zh-CN" sz="2200" spc="3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2347078" y="4142575"/>
                <a:ext cx="4066370" cy="524631"/>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e>
                          </m:d>
                        </m:e>
                        <m:sup>
                          <m:r>
                            <a:rPr lang="en-US" altLang="zh-CN" sz="2800" i="1">
                              <a:latin typeface="Cambria Math" panose="02040503050406030204" pitchFamily="18" charset="0"/>
                            </a:rPr>
                            <m:t>𝑆</m:t>
                          </m:r>
                        </m:sup>
                      </m:sSup>
                      <m:r>
                        <a:rPr lang="en-US" altLang="zh-CN" sz="2800" i="1">
                          <a:latin typeface="Cambria Math" panose="02040503050406030204" pitchFamily="18" charset="0"/>
                        </a:rPr>
                        <m:t>(1.</m:t>
                      </m:r>
                      <m:r>
                        <a:rPr lang="en-US" altLang="zh-CN" sz="2800" i="1">
                          <a:latin typeface="Cambria Math" panose="02040503050406030204" pitchFamily="18" charset="0"/>
                        </a:rPr>
                        <m:t>𝑀</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𝐸</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127</m:t>
                          </m:r>
                        </m:sup>
                      </m:sSup>
                    </m:oMath>
                  </m:oMathPara>
                </a14:m>
                <a:endParaRPr lang="en-US" altLang="zh-CN" sz="2800" dirty="0"/>
              </a:p>
            </p:txBody>
          </p:sp>
        </mc:Choice>
        <mc:Fallback xmlns="">
          <p:sp>
            <p:nvSpPr>
              <p:cNvPr id="3" name="矩形 2"/>
              <p:cNvSpPr>
                <a:spLocks noRot="1" noChangeAspect="1" noMove="1" noResize="1" noEditPoints="1" noAdjustHandles="1" noChangeArrowheads="1" noChangeShapeType="1" noTextEdit="1"/>
              </p:cNvSpPr>
              <p:nvPr/>
            </p:nvSpPr>
            <p:spPr>
              <a:xfrm>
                <a:off x="2347078" y="4142575"/>
                <a:ext cx="4066370" cy="524631"/>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18" name="表格 17"/>
          <p:cNvGraphicFramePr>
            <a:graphicFrameLocks noGrp="1"/>
          </p:cNvGraphicFramePr>
          <p:nvPr>
            <p:extLst>
              <p:ext uri="{D42A27DB-BD31-4B8C-83A1-F6EECF244321}">
                <p14:modId xmlns:p14="http://schemas.microsoft.com/office/powerpoint/2010/main" val="1995636762"/>
              </p:ext>
            </p:extLst>
          </p:nvPr>
        </p:nvGraphicFramePr>
        <p:xfrm>
          <a:off x="1015021" y="4895475"/>
          <a:ext cx="7493973" cy="1454061"/>
        </p:xfrm>
        <a:graphic>
          <a:graphicData uri="http://schemas.openxmlformats.org/drawingml/2006/table">
            <a:tbl>
              <a:tblPr firstRow="1" bandRow="1">
                <a:tableStyleId>{2D5ABB26-0587-4C30-8999-92F81FD0307C}</a:tableStyleId>
              </a:tblPr>
              <a:tblGrid>
                <a:gridCol w="1090032">
                  <a:extLst>
                    <a:ext uri="{9D8B030D-6E8A-4147-A177-3AD203B41FA5}">
                      <a16:colId xmlns:a16="http://schemas.microsoft.com/office/drawing/2014/main" val="107514683"/>
                    </a:ext>
                  </a:extLst>
                </a:gridCol>
                <a:gridCol w="1090032">
                  <a:extLst>
                    <a:ext uri="{9D8B030D-6E8A-4147-A177-3AD203B41FA5}">
                      <a16:colId xmlns:a16="http://schemas.microsoft.com/office/drawing/2014/main" val="1351243074"/>
                    </a:ext>
                  </a:extLst>
                </a:gridCol>
                <a:gridCol w="1090032">
                  <a:extLst>
                    <a:ext uri="{9D8B030D-6E8A-4147-A177-3AD203B41FA5}">
                      <a16:colId xmlns:a16="http://schemas.microsoft.com/office/drawing/2014/main" val="3690486807"/>
                    </a:ext>
                  </a:extLst>
                </a:gridCol>
                <a:gridCol w="1090032">
                  <a:extLst>
                    <a:ext uri="{9D8B030D-6E8A-4147-A177-3AD203B41FA5}">
                      <a16:colId xmlns:a16="http://schemas.microsoft.com/office/drawing/2014/main" val="1703782978"/>
                    </a:ext>
                  </a:extLst>
                </a:gridCol>
                <a:gridCol w="1315994">
                  <a:extLst>
                    <a:ext uri="{9D8B030D-6E8A-4147-A177-3AD203B41FA5}">
                      <a16:colId xmlns:a16="http://schemas.microsoft.com/office/drawing/2014/main" val="682008719"/>
                    </a:ext>
                  </a:extLst>
                </a:gridCol>
                <a:gridCol w="1817851">
                  <a:extLst>
                    <a:ext uri="{9D8B030D-6E8A-4147-A177-3AD203B41FA5}">
                      <a16:colId xmlns:a16="http://schemas.microsoft.com/office/drawing/2014/main" val="956011878"/>
                    </a:ext>
                  </a:extLst>
                </a:gridCol>
              </a:tblGrid>
              <a:tr h="484687">
                <a:tc>
                  <a:txBody>
                    <a:bodyPr/>
                    <a:lstStyle/>
                    <a:p>
                      <a:pPr algn="ctr"/>
                      <a:r>
                        <a:rPr lang="zh-CN" altLang="en-US" sz="2200" dirty="0">
                          <a:latin typeface="黑体" panose="02010609060101010101" pitchFamily="49" charset="-122"/>
                          <a:ea typeface="黑体" panose="02010609060101010101" pitchFamily="49" charset="-122"/>
                        </a:rPr>
                        <a:t>类型</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长度</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尾数</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指数</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指数偏移</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dirty="0">
                          <a:latin typeface="黑体" panose="02010609060101010101" pitchFamily="49" charset="-122"/>
                          <a:ea typeface="黑体" panose="02010609060101010101" pitchFamily="49" charset="-122"/>
                        </a:rPr>
                        <a:t>范围</a:t>
                      </a:r>
                      <a:endParaRPr lang="zh-CN" altLang="en-US" sz="2200" dirty="0">
                        <a:solidFill>
                          <a:srgbClr val="800000"/>
                        </a:solidFill>
                        <a:latin typeface="黑体" panose="02010609060101010101" pitchFamily="49" charset="-122"/>
                        <a:ea typeface="黑体" panose="02010609060101010101" pitchFamily="49"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424164"/>
                  </a:ext>
                </a:extLst>
              </a:tr>
              <a:tr h="484687">
                <a:tc>
                  <a:txBody>
                    <a:bodyPr/>
                    <a:lstStyle/>
                    <a:p>
                      <a:pPr algn="ctr"/>
                      <a:r>
                        <a:rPr lang="zh-CN" altLang="en-US" sz="2200" dirty="0">
                          <a:latin typeface="黑体" panose="02010609060101010101" pitchFamily="49" charset="-122"/>
                          <a:ea typeface="黑体" panose="02010609060101010101" pitchFamily="49" charset="-122"/>
                        </a:rPr>
                        <a:t>单精度</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32</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23</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8</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+127</a:t>
                      </a:r>
                      <a:endParaRPr lang="zh-CN" altLang="en-US" sz="22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200" dirty="0">
                          <a:latin typeface="黑体" panose="02010609060101010101" pitchFamily="49" charset="-122"/>
                          <a:ea typeface="黑体" panose="02010609060101010101" pitchFamily="49" charset="-122"/>
                        </a:rPr>
                        <a:t>10</a:t>
                      </a:r>
                      <a:r>
                        <a:rPr lang="en-US" altLang="zh-CN" sz="2200" baseline="30000" dirty="0">
                          <a:latin typeface="黑体" panose="02010609060101010101" pitchFamily="49" charset="-122"/>
                          <a:ea typeface="黑体" panose="02010609060101010101" pitchFamily="49" charset="-122"/>
                        </a:rPr>
                        <a:t>-38</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10</a:t>
                      </a:r>
                      <a:r>
                        <a:rPr lang="en-US" altLang="zh-CN" sz="2200" baseline="30000" dirty="0">
                          <a:latin typeface="黑体" panose="02010609060101010101" pitchFamily="49" charset="-122"/>
                          <a:ea typeface="黑体" panose="02010609060101010101" pitchFamily="49" charset="-122"/>
                        </a:rPr>
                        <a:t>38</a:t>
                      </a:r>
                      <a:endParaRPr lang="zh-CN" altLang="en-US" sz="2200" baseline="30000" dirty="0">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50644682"/>
                  </a:ext>
                </a:extLst>
              </a:tr>
              <a:tr h="484687">
                <a:tc>
                  <a:txBody>
                    <a:bodyPr/>
                    <a:lstStyle/>
                    <a:p>
                      <a:pPr algn="ctr"/>
                      <a:r>
                        <a:rPr lang="zh-CN" altLang="en-US" sz="2200" dirty="0">
                          <a:latin typeface="黑体" panose="02010609060101010101" pitchFamily="49" charset="-122"/>
                          <a:ea typeface="黑体" panose="02010609060101010101" pitchFamily="49" charset="-122"/>
                        </a:rPr>
                        <a:t>双精度</a:t>
                      </a: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latin typeface="黑体" panose="02010609060101010101" pitchFamily="49" charset="-122"/>
                          <a:ea typeface="黑体" panose="02010609060101010101" pitchFamily="49" charset="-122"/>
                        </a:rPr>
                        <a:t>64</a:t>
                      </a: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latin typeface="黑体" panose="02010609060101010101" pitchFamily="49" charset="-122"/>
                          <a:ea typeface="黑体" panose="02010609060101010101" pitchFamily="49" charset="-122"/>
                        </a:rPr>
                        <a:t>52</a:t>
                      </a: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latin typeface="黑体" panose="02010609060101010101" pitchFamily="49" charset="-122"/>
                          <a:ea typeface="黑体" panose="02010609060101010101" pitchFamily="49" charset="-122"/>
                        </a:rPr>
                        <a:t>11</a:t>
                      </a: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latin typeface="黑体" panose="02010609060101010101" pitchFamily="49" charset="-122"/>
                          <a:ea typeface="黑体" panose="02010609060101010101" pitchFamily="49" charset="-122"/>
                        </a:rPr>
                        <a:t>+1023</a:t>
                      </a:r>
                      <a:endParaRPr lang="zh-CN" altLang="en-US" sz="22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tc>
                  <a:txBody>
                    <a:bodyPr/>
                    <a:lstStyle/>
                    <a:p>
                      <a:pPr algn="ctr"/>
                      <a:r>
                        <a:rPr lang="en-US" altLang="zh-CN" sz="2200" dirty="0">
                          <a:latin typeface="黑体" panose="02010609060101010101" pitchFamily="49" charset="-122"/>
                          <a:ea typeface="黑体" panose="02010609060101010101" pitchFamily="49" charset="-122"/>
                        </a:rPr>
                        <a:t>10</a:t>
                      </a:r>
                      <a:r>
                        <a:rPr lang="en-US" altLang="zh-CN" sz="2200" baseline="30000" dirty="0">
                          <a:latin typeface="黑体" panose="02010609060101010101" pitchFamily="49" charset="-122"/>
                          <a:ea typeface="黑体" panose="02010609060101010101" pitchFamily="49" charset="-122"/>
                        </a:rPr>
                        <a:t>-308</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10</a:t>
                      </a:r>
                      <a:r>
                        <a:rPr lang="en-US" altLang="zh-CN" sz="2200" baseline="30000" dirty="0">
                          <a:latin typeface="黑体" panose="02010609060101010101" pitchFamily="49" charset="-122"/>
                          <a:ea typeface="黑体" panose="02010609060101010101" pitchFamily="49" charset="-122"/>
                        </a:rPr>
                        <a:t>308</a:t>
                      </a:r>
                      <a:endParaRPr lang="zh-CN" altLang="en-US" sz="2200" baseline="30000" dirty="0">
                        <a:latin typeface="黑体" panose="02010609060101010101" pitchFamily="49" charset="-122"/>
                        <a:ea typeface="黑体" panose="02010609060101010101" pitchFamily="49" charset="-122"/>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286843"/>
                  </a:ext>
                </a:extLst>
              </a:tr>
            </a:tbl>
          </a:graphicData>
        </a:graphic>
      </p:graphicFrame>
    </p:spTree>
    <p:extLst>
      <p:ext uri="{BB962C8B-B14F-4D97-AF65-F5344CB8AC3E}">
        <p14:creationId xmlns:p14="http://schemas.microsoft.com/office/powerpoint/2010/main" val="387958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9" grpId="0"/>
      <p:bldP spid="11" grpId="0"/>
      <p:bldP spid="13"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浮点数表示示例</a:t>
            </a:r>
          </a:p>
        </p:txBody>
      </p:sp>
      <p:graphicFrame>
        <p:nvGraphicFramePr>
          <p:cNvPr id="14" name="表格 13"/>
          <p:cNvGraphicFramePr>
            <a:graphicFrameLocks noGrp="1"/>
          </p:cNvGraphicFramePr>
          <p:nvPr>
            <p:extLst>
              <p:ext uri="{D42A27DB-BD31-4B8C-83A1-F6EECF244321}">
                <p14:modId xmlns:p14="http://schemas.microsoft.com/office/powerpoint/2010/main" val="3772085285"/>
              </p:ext>
            </p:extLst>
          </p:nvPr>
        </p:nvGraphicFramePr>
        <p:xfrm>
          <a:off x="545501" y="1221870"/>
          <a:ext cx="8229252" cy="5052515"/>
        </p:xfrm>
        <a:graphic>
          <a:graphicData uri="http://schemas.openxmlformats.org/drawingml/2006/table">
            <a:tbl>
              <a:tblPr firstRow="1" bandRow="1">
                <a:tableStyleId>{5C22544A-7EE6-4342-B048-85BDC9FD1C3A}</a:tableStyleId>
              </a:tblPr>
              <a:tblGrid>
                <a:gridCol w="1371542">
                  <a:extLst>
                    <a:ext uri="{9D8B030D-6E8A-4147-A177-3AD203B41FA5}">
                      <a16:colId xmlns:a16="http://schemas.microsoft.com/office/drawing/2014/main" val="3710794931"/>
                    </a:ext>
                  </a:extLst>
                </a:gridCol>
                <a:gridCol w="1950086">
                  <a:extLst>
                    <a:ext uri="{9D8B030D-6E8A-4147-A177-3AD203B41FA5}">
                      <a16:colId xmlns:a16="http://schemas.microsoft.com/office/drawing/2014/main" val="3629927242"/>
                    </a:ext>
                  </a:extLst>
                </a:gridCol>
                <a:gridCol w="792998">
                  <a:extLst>
                    <a:ext uri="{9D8B030D-6E8A-4147-A177-3AD203B41FA5}">
                      <a16:colId xmlns:a16="http://schemas.microsoft.com/office/drawing/2014/main" val="1246532952"/>
                    </a:ext>
                  </a:extLst>
                </a:gridCol>
                <a:gridCol w="727044">
                  <a:extLst>
                    <a:ext uri="{9D8B030D-6E8A-4147-A177-3AD203B41FA5}">
                      <a16:colId xmlns:a16="http://schemas.microsoft.com/office/drawing/2014/main" val="1371187090"/>
                    </a:ext>
                  </a:extLst>
                </a:gridCol>
                <a:gridCol w="1484415">
                  <a:extLst>
                    <a:ext uri="{9D8B030D-6E8A-4147-A177-3AD203B41FA5}">
                      <a16:colId xmlns:a16="http://schemas.microsoft.com/office/drawing/2014/main" val="2761288004"/>
                    </a:ext>
                  </a:extLst>
                </a:gridCol>
                <a:gridCol w="1903167">
                  <a:extLst>
                    <a:ext uri="{9D8B030D-6E8A-4147-A177-3AD203B41FA5}">
                      <a16:colId xmlns:a16="http://schemas.microsoft.com/office/drawing/2014/main" val="2778333699"/>
                    </a:ext>
                  </a:extLst>
                </a:gridCol>
              </a:tblGrid>
              <a:tr h="555732">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实数</a:t>
                      </a:r>
                    </a:p>
                  </a:txBody>
                  <a:tcPr anchor="ctr"/>
                </a:tc>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二进制数</a:t>
                      </a:r>
                    </a:p>
                  </a:txBody>
                  <a:tcPr anchor="ctr"/>
                </a:tc>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指数</a:t>
                      </a:r>
                    </a:p>
                  </a:txBody>
                  <a:tcPr anchor="ctr"/>
                </a:tc>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符号</a:t>
                      </a:r>
                    </a:p>
                  </a:txBody>
                  <a:tcPr anchor="ctr"/>
                </a:tc>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移码阶</a:t>
                      </a:r>
                    </a:p>
                  </a:txBody>
                  <a:tcPr anchor="ctr"/>
                </a:tc>
                <a:tc>
                  <a:txBody>
                    <a:bodyPr/>
                    <a:lstStyle/>
                    <a:p>
                      <a:pPr algn="ctr"/>
                      <a:r>
                        <a:rPr lang="zh-CN" altLang="en-US" sz="2000" dirty="0">
                          <a:solidFill>
                            <a:schemeClr val="bg1"/>
                          </a:solidFill>
                          <a:latin typeface="黑体" panose="02010609060101010101" pitchFamily="49" charset="-122"/>
                          <a:ea typeface="黑体" panose="02010609060101010101" pitchFamily="49" charset="-122"/>
                        </a:rPr>
                        <a:t>尾数</a:t>
                      </a:r>
                    </a:p>
                  </a:txBody>
                  <a:tcPr anchor="ctr"/>
                </a:tc>
                <a:extLst>
                  <a:ext uri="{0D108BD9-81ED-4DB2-BD59-A6C34878D82A}">
                    <a16:rowId xmlns:a16="http://schemas.microsoft.com/office/drawing/2014/main" val="1256080810"/>
                  </a:ext>
                </a:extLst>
              </a:tr>
              <a:tr h="555732">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+33</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10000100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0000100…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425516715"/>
                  </a:ext>
                </a:extLst>
              </a:tr>
              <a:tr h="555732">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-33</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5</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10000100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0000100…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930100341"/>
                  </a:ext>
                </a:extLst>
              </a:tr>
              <a:tr h="555732">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+0.1875</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0.0011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-3</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01111100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10000000…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267060456"/>
                  </a:ext>
                </a:extLst>
              </a:tr>
              <a:tr h="606659">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-100.5625</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-1100100.1001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6</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10000101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1001001001…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660676207"/>
                  </a:ext>
                </a:extLst>
              </a:tr>
              <a:tr h="555732">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1.0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01111111</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chemeClr val="tx1"/>
                          </a:solidFill>
                          <a:latin typeface="黑体" panose="02010609060101010101" pitchFamily="49" charset="-122"/>
                          <a:ea typeface="黑体" panose="02010609060101010101" pitchFamily="49" charset="-122"/>
                        </a:rPr>
                        <a:t>00000000…</a:t>
                      </a:r>
                      <a:endParaRPr lang="zh-CN" altLang="en-US" sz="20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405688153"/>
                  </a:ext>
                </a:extLst>
              </a:tr>
              <a:tr h="555732">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00000000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00000000…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72490497"/>
                  </a:ext>
                </a:extLst>
              </a:tr>
              <a:tr h="555732">
                <a:tc>
                  <a:txBody>
                    <a:bodyPr/>
                    <a:lstStyle/>
                    <a:p>
                      <a:pPr algn="ctr"/>
                      <a:r>
                        <a:rPr lang="zh-CN" altLang="en-US" sz="2000" dirty="0">
                          <a:solidFill>
                            <a:srgbClr val="FF0000"/>
                          </a:solidFill>
                          <a:latin typeface="黑体" panose="02010609060101010101" pitchFamily="49" charset="-122"/>
                          <a:ea typeface="黑体" panose="02010609060101010101" pitchFamily="49" charset="-122"/>
                        </a:rPr>
                        <a:t>正无穷大</a:t>
                      </a:r>
                    </a:p>
                  </a:txBody>
                  <a:tcPr anchor="ctr"/>
                </a:tc>
                <a:tc>
                  <a:txBody>
                    <a:bodyPr/>
                    <a:lstStyle/>
                    <a:p>
                      <a:pPr algn="ct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11111111</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00000000…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648073413"/>
                  </a:ext>
                </a:extLst>
              </a:tr>
              <a:tr h="555732">
                <a:tc>
                  <a:txBody>
                    <a:bodyPr/>
                    <a:lstStyle/>
                    <a:p>
                      <a:pPr algn="ctr"/>
                      <a:r>
                        <a:rPr lang="zh-CN" altLang="en-US" sz="2000" dirty="0">
                          <a:solidFill>
                            <a:srgbClr val="FF0000"/>
                          </a:solidFill>
                          <a:latin typeface="黑体" panose="02010609060101010101" pitchFamily="49" charset="-122"/>
                          <a:ea typeface="黑体" panose="02010609060101010101" pitchFamily="49" charset="-122"/>
                        </a:rPr>
                        <a:t>负无穷大</a:t>
                      </a:r>
                    </a:p>
                  </a:txBody>
                  <a:tcPr anchor="ctr"/>
                </a:tc>
                <a:tc>
                  <a:txBody>
                    <a:bodyPr/>
                    <a:lstStyle/>
                    <a:p>
                      <a:pPr algn="ct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11111111</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tc>
                  <a:txBody>
                    <a:bodyPr/>
                    <a:lstStyle/>
                    <a:p>
                      <a:pPr algn="ctr"/>
                      <a:r>
                        <a:rPr lang="en-US" altLang="zh-CN" sz="2000" dirty="0">
                          <a:solidFill>
                            <a:srgbClr val="FF0000"/>
                          </a:solidFill>
                          <a:latin typeface="黑体" panose="02010609060101010101" pitchFamily="49" charset="-122"/>
                          <a:ea typeface="黑体" panose="02010609060101010101" pitchFamily="49" charset="-122"/>
                        </a:rPr>
                        <a:t>00000000…</a:t>
                      </a:r>
                      <a:endParaRPr lang="zh-CN" altLang="en-US" sz="2000"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367163056"/>
                  </a:ext>
                </a:extLst>
              </a:tr>
            </a:tbl>
          </a:graphicData>
        </a:graphic>
      </p:graphicFrame>
    </p:spTree>
    <p:extLst>
      <p:ext uri="{BB962C8B-B14F-4D97-AF65-F5344CB8AC3E}">
        <p14:creationId xmlns:p14="http://schemas.microsoft.com/office/powerpoint/2010/main" val="4123729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将十进制数 </a:t>
            </a:r>
            <a:r>
              <a:rPr lang="en-US" altLang="zh-CN" sz="2200" spc="300" dirty="0">
                <a:latin typeface="微软雅黑" panose="020B0503020204020204" pitchFamily="34" charset="-122"/>
                <a:ea typeface="微软雅黑" panose="020B0503020204020204" pitchFamily="34" charset="-122"/>
              </a:rPr>
              <a:t>-5.125</a:t>
            </a:r>
            <a:r>
              <a:rPr lang="en-US" altLang="zh-CN" sz="2200"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表示成单精度浮点数的形式</a:t>
            </a:r>
            <a:endParaRPr lang="en-US" altLang="zh-CN" sz="2200" spc="300" dirty="0">
              <a:latin typeface="黑体" panose="02010609060101010101" pitchFamily="49" charset="-122"/>
              <a:ea typeface="黑体" panose="02010609060101010101" pitchFamily="49" charset="-122"/>
            </a:endParaRPr>
          </a:p>
          <a:p>
            <a:pPr>
              <a:lnSpc>
                <a:spcPct val="150000"/>
              </a:lnSpc>
            </a:pPr>
            <a:r>
              <a:rPr lang="en-US" altLang="zh-CN" sz="22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该十进制数为负数，故符号位</a:t>
            </a:r>
            <a:r>
              <a:rPr lang="en-US" altLang="zh-CN" sz="2000" spc="300" dirty="0">
                <a:latin typeface="黑体" panose="02010609060101010101" pitchFamily="49" charset="-122"/>
                <a:ea typeface="黑体" panose="02010609060101010101" pitchFamily="49" charset="-122"/>
              </a:rPr>
              <a:t>S=1</a:t>
            </a:r>
          </a:p>
          <a:p>
            <a:pPr>
              <a:lnSpc>
                <a:spcPct val="150000"/>
              </a:lnSpc>
            </a:pPr>
            <a:r>
              <a:rPr lang="en-US" altLang="zh-CN" sz="20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将十进制数绝对值转化为二进制形式为：</a:t>
            </a:r>
            <a:r>
              <a:rPr lang="en-US" altLang="zh-CN" sz="2000" spc="300" dirty="0">
                <a:latin typeface="黑体" panose="02010609060101010101" pitchFamily="49" charset="-122"/>
                <a:ea typeface="黑体" panose="02010609060101010101" pitchFamily="49" charset="-122"/>
              </a:rPr>
              <a:t>101.001B</a:t>
            </a:r>
          </a:p>
          <a:p>
            <a:pPr>
              <a:lnSpc>
                <a:spcPct val="150000"/>
              </a:lnSpc>
            </a:pPr>
            <a:r>
              <a:rPr lang="en-US" altLang="zh-CN" sz="20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转化为规格化形式为：</a:t>
            </a:r>
            <a:r>
              <a:rPr lang="en-US" altLang="zh-CN" sz="2000" spc="300" dirty="0">
                <a:latin typeface="黑体" panose="02010609060101010101" pitchFamily="49" charset="-122"/>
                <a:ea typeface="黑体" panose="02010609060101010101" pitchFamily="49" charset="-122"/>
              </a:rPr>
              <a:t>1.01001×2</a:t>
            </a:r>
            <a:r>
              <a:rPr lang="en-US" altLang="zh-CN" sz="2000" spc="300" baseline="30000" dirty="0">
                <a:latin typeface="黑体" panose="02010609060101010101" pitchFamily="49" charset="-122"/>
                <a:ea typeface="黑体" panose="02010609060101010101" pitchFamily="49" charset="-122"/>
              </a:rPr>
              <a:t>2</a:t>
            </a:r>
            <a:endParaRPr lang="en-US" altLang="zh-CN" sz="2000" spc="300" dirty="0">
              <a:latin typeface="黑体" panose="02010609060101010101" pitchFamily="49" charset="-122"/>
              <a:ea typeface="黑体" panose="02010609060101010101" pitchFamily="49" charset="-122"/>
            </a:endParaRPr>
          </a:p>
          <a:p>
            <a:pPr>
              <a:lnSpc>
                <a:spcPct val="150000"/>
              </a:lnSpc>
            </a:pPr>
            <a:r>
              <a:rPr lang="en-US" altLang="zh-CN" sz="20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则尾数</a:t>
            </a:r>
            <a:r>
              <a:rPr lang="en-US" altLang="zh-CN" sz="2000" spc="300" dirty="0">
                <a:latin typeface="黑体" panose="02010609060101010101" pitchFamily="49" charset="-122"/>
                <a:ea typeface="黑体" panose="02010609060101010101" pitchFamily="49" charset="-122"/>
              </a:rPr>
              <a:t>M=01001</a:t>
            </a:r>
          </a:p>
          <a:p>
            <a:pPr>
              <a:lnSpc>
                <a:spcPct val="150000"/>
              </a:lnSpc>
            </a:pPr>
            <a:r>
              <a:rPr lang="en-US" altLang="zh-CN" sz="20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实际指数为</a:t>
            </a:r>
            <a:r>
              <a:rPr lang="en-US" altLang="zh-CN" sz="2000" spc="300" dirty="0">
                <a:latin typeface="黑体" panose="02010609060101010101" pitchFamily="49" charset="-122"/>
                <a:ea typeface="黑体" panose="02010609060101010101" pitchFamily="49" charset="-122"/>
              </a:rPr>
              <a:t>2</a:t>
            </a:r>
            <a:r>
              <a:rPr lang="zh-CN" altLang="en-US" sz="2000" spc="300" dirty="0">
                <a:latin typeface="黑体" panose="02010609060101010101" pitchFamily="49" charset="-122"/>
                <a:ea typeface="黑体" panose="02010609060101010101" pitchFamily="49" charset="-122"/>
              </a:rPr>
              <a:t>，加偏移量</a:t>
            </a:r>
            <a:r>
              <a:rPr lang="en-US" altLang="zh-CN" sz="2000" spc="300" dirty="0">
                <a:latin typeface="黑体" panose="02010609060101010101" pitchFamily="49" charset="-122"/>
                <a:ea typeface="黑体" panose="02010609060101010101" pitchFamily="49" charset="-122"/>
              </a:rPr>
              <a:t>127</a:t>
            </a:r>
            <a:r>
              <a:rPr lang="zh-CN" altLang="en-US" sz="2000" spc="300" dirty="0">
                <a:latin typeface="黑体" panose="02010609060101010101" pitchFamily="49" charset="-122"/>
                <a:ea typeface="黑体" panose="02010609060101010101" pitchFamily="49" charset="-122"/>
              </a:rPr>
              <a:t>，则</a:t>
            </a:r>
            <a:r>
              <a:rPr lang="en-US" altLang="zh-CN" sz="2000" spc="300" dirty="0">
                <a:latin typeface="黑体" panose="02010609060101010101" pitchFamily="49" charset="-122"/>
                <a:ea typeface="黑体" panose="02010609060101010101" pitchFamily="49" charset="-122"/>
              </a:rPr>
              <a:t>E=129=10000001</a:t>
            </a:r>
          </a:p>
          <a:p>
            <a:pPr>
              <a:lnSpc>
                <a:spcPct val="150000"/>
              </a:lnSpc>
            </a:pPr>
            <a:r>
              <a:rPr lang="en-US" altLang="zh-CN" sz="2000" spc="300" dirty="0">
                <a:latin typeface="黑体" panose="02010609060101010101" pitchFamily="49" charset="-122"/>
                <a:ea typeface="黑体" panose="02010609060101010101" pitchFamily="49" charset="-122"/>
              </a:rPr>
              <a:t>  </a:t>
            </a:r>
            <a:r>
              <a:rPr lang="zh-CN" altLang="en-US" sz="2000" spc="300" dirty="0">
                <a:latin typeface="黑体" panose="02010609060101010101" pitchFamily="49" charset="-122"/>
                <a:ea typeface="黑体" panose="02010609060101010101" pitchFamily="49" charset="-122"/>
              </a:rPr>
              <a:t>因此</a:t>
            </a:r>
            <a:r>
              <a:rPr lang="en-US" altLang="zh-CN" sz="2000" spc="300" dirty="0">
                <a:latin typeface="黑体" panose="02010609060101010101" pitchFamily="49" charset="-122"/>
                <a:ea typeface="黑体" panose="02010609060101010101" pitchFamily="49" charset="-122"/>
              </a:rPr>
              <a:t>-5.125</a:t>
            </a:r>
            <a:r>
              <a:rPr lang="zh-CN" altLang="en-US" sz="2000" spc="300" dirty="0">
                <a:latin typeface="黑体" panose="02010609060101010101" pitchFamily="49" charset="-122"/>
                <a:ea typeface="黑体" panose="02010609060101010101" pitchFamily="49" charset="-122"/>
              </a:rPr>
              <a:t>的单精度表示形式为：</a:t>
            </a:r>
            <a:endParaRPr lang="en-US" altLang="zh-CN" sz="20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浮点数表示 例</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1</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graphicFrame>
        <p:nvGraphicFramePr>
          <p:cNvPr id="16" name="表格 15"/>
          <p:cNvGraphicFramePr>
            <a:graphicFrameLocks noGrp="1"/>
          </p:cNvGraphicFramePr>
          <p:nvPr>
            <p:extLst>
              <p:ext uri="{D42A27DB-BD31-4B8C-83A1-F6EECF244321}">
                <p14:modId xmlns:p14="http://schemas.microsoft.com/office/powerpoint/2010/main" val="1595397480"/>
              </p:ext>
            </p:extLst>
          </p:nvPr>
        </p:nvGraphicFramePr>
        <p:xfrm>
          <a:off x="1211382" y="5212516"/>
          <a:ext cx="230655" cy="436051"/>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4104811949"/>
                    </a:ext>
                  </a:extLst>
                </a:gridCol>
              </a:tblGrid>
              <a:tr h="436051">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86856501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48031514"/>
              </p:ext>
            </p:extLst>
          </p:nvPr>
        </p:nvGraphicFramePr>
        <p:xfrm>
          <a:off x="1434324" y="5212516"/>
          <a:ext cx="1845240" cy="426720"/>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1840514667"/>
                    </a:ext>
                  </a:extLst>
                </a:gridCol>
                <a:gridCol w="230655">
                  <a:extLst>
                    <a:ext uri="{9D8B030D-6E8A-4147-A177-3AD203B41FA5}">
                      <a16:colId xmlns:a16="http://schemas.microsoft.com/office/drawing/2014/main" val="2340572652"/>
                    </a:ext>
                  </a:extLst>
                </a:gridCol>
                <a:gridCol w="230655">
                  <a:extLst>
                    <a:ext uri="{9D8B030D-6E8A-4147-A177-3AD203B41FA5}">
                      <a16:colId xmlns:a16="http://schemas.microsoft.com/office/drawing/2014/main" val="2555175660"/>
                    </a:ext>
                  </a:extLst>
                </a:gridCol>
                <a:gridCol w="230655">
                  <a:extLst>
                    <a:ext uri="{9D8B030D-6E8A-4147-A177-3AD203B41FA5}">
                      <a16:colId xmlns:a16="http://schemas.microsoft.com/office/drawing/2014/main" val="2432983209"/>
                    </a:ext>
                  </a:extLst>
                </a:gridCol>
                <a:gridCol w="230655">
                  <a:extLst>
                    <a:ext uri="{9D8B030D-6E8A-4147-A177-3AD203B41FA5}">
                      <a16:colId xmlns:a16="http://schemas.microsoft.com/office/drawing/2014/main" val="487224112"/>
                    </a:ext>
                  </a:extLst>
                </a:gridCol>
                <a:gridCol w="230655">
                  <a:extLst>
                    <a:ext uri="{9D8B030D-6E8A-4147-A177-3AD203B41FA5}">
                      <a16:colId xmlns:a16="http://schemas.microsoft.com/office/drawing/2014/main" val="2591119638"/>
                    </a:ext>
                  </a:extLst>
                </a:gridCol>
                <a:gridCol w="230655">
                  <a:extLst>
                    <a:ext uri="{9D8B030D-6E8A-4147-A177-3AD203B41FA5}">
                      <a16:colId xmlns:a16="http://schemas.microsoft.com/office/drawing/2014/main" val="595174375"/>
                    </a:ext>
                  </a:extLst>
                </a:gridCol>
                <a:gridCol w="230655">
                  <a:extLst>
                    <a:ext uri="{9D8B030D-6E8A-4147-A177-3AD203B41FA5}">
                      <a16:colId xmlns:a16="http://schemas.microsoft.com/office/drawing/2014/main" val="2877209258"/>
                    </a:ext>
                  </a:extLst>
                </a:gridCol>
              </a:tblGrid>
              <a:tr h="370840">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656286228"/>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667520535"/>
              </p:ext>
            </p:extLst>
          </p:nvPr>
        </p:nvGraphicFramePr>
        <p:xfrm>
          <a:off x="3279564" y="5212516"/>
          <a:ext cx="5305065" cy="426720"/>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2524463493"/>
                    </a:ext>
                  </a:extLst>
                </a:gridCol>
                <a:gridCol w="230655">
                  <a:extLst>
                    <a:ext uri="{9D8B030D-6E8A-4147-A177-3AD203B41FA5}">
                      <a16:colId xmlns:a16="http://schemas.microsoft.com/office/drawing/2014/main" val="119990585"/>
                    </a:ext>
                  </a:extLst>
                </a:gridCol>
                <a:gridCol w="230655">
                  <a:extLst>
                    <a:ext uri="{9D8B030D-6E8A-4147-A177-3AD203B41FA5}">
                      <a16:colId xmlns:a16="http://schemas.microsoft.com/office/drawing/2014/main" val="3007537687"/>
                    </a:ext>
                  </a:extLst>
                </a:gridCol>
                <a:gridCol w="230655">
                  <a:extLst>
                    <a:ext uri="{9D8B030D-6E8A-4147-A177-3AD203B41FA5}">
                      <a16:colId xmlns:a16="http://schemas.microsoft.com/office/drawing/2014/main" val="962060516"/>
                    </a:ext>
                  </a:extLst>
                </a:gridCol>
                <a:gridCol w="230655">
                  <a:extLst>
                    <a:ext uri="{9D8B030D-6E8A-4147-A177-3AD203B41FA5}">
                      <a16:colId xmlns:a16="http://schemas.microsoft.com/office/drawing/2014/main" val="3723303063"/>
                    </a:ext>
                  </a:extLst>
                </a:gridCol>
                <a:gridCol w="230655">
                  <a:extLst>
                    <a:ext uri="{9D8B030D-6E8A-4147-A177-3AD203B41FA5}">
                      <a16:colId xmlns:a16="http://schemas.microsoft.com/office/drawing/2014/main" val="2276574192"/>
                    </a:ext>
                  </a:extLst>
                </a:gridCol>
                <a:gridCol w="230655">
                  <a:extLst>
                    <a:ext uri="{9D8B030D-6E8A-4147-A177-3AD203B41FA5}">
                      <a16:colId xmlns:a16="http://schemas.microsoft.com/office/drawing/2014/main" val="3664334382"/>
                    </a:ext>
                  </a:extLst>
                </a:gridCol>
                <a:gridCol w="230655">
                  <a:extLst>
                    <a:ext uri="{9D8B030D-6E8A-4147-A177-3AD203B41FA5}">
                      <a16:colId xmlns:a16="http://schemas.microsoft.com/office/drawing/2014/main" val="1709673623"/>
                    </a:ext>
                  </a:extLst>
                </a:gridCol>
                <a:gridCol w="230655">
                  <a:extLst>
                    <a:ext uri="{9D8B030D-6E8A-4147-A177-3AD203B41FA5}">
                      <a16:colId xmlns:a16="http://schemas.microsoft.com/office/drawing/2014/main" val="307904251"/>
                    </a:ext>
                  </a:extLst>
                </a:gridCol>
                <a:gridCol w="230655">
                  <a:extLst>
                    <a:ext uri="{9D8B030D-6E8A-4147-A177-3AD203B41FA5}">
                      <a16:colId xmlns:a16="http://schemas.microsoft.com/office/drawing/2014/main" val="166608326"/>
                    </a:ext>
                  </a:extLst>
                </a:gridCol>
                <a:gridCol w="230655">
                  <a:extLst>
                    <a:ext uri="{9D8B030D-6E8A-4147-A177-3AD203B41FA5}">
                      <a16:colId xmlns:a16="http://schemas.microsoft.com/office/drawing/2014/main" val="2242594869"/>
                    </a:ext>
                  </a:extLst>
                </a:gridCol>
                <a:gridCol w="230655">
                  <a:extLst>
                    <a:ext uri="{9D8B030D-6E8A-4147-A177-3AD203B41FA5}">
                      <a16:colId xmlns:a16="http://schemas.microsoft.com/office/drawing/2014/main" val="3607016958"/>
                    </a:ext>
                  </a:extLst>
                </a:gridCol>
                <a:gridCol w="230655">
                  <a:extLst>
                    <a:ext uri="{9D8B030D-6E8A-4147-A177-3AD203B41FA5}">
                      <a16:colId xmlns:a16="http://schemas.microsoft.com/office/drawing/2014/main" val="2774190020"/>
                    </a:ext>
                  </a:extLst>
                </a:gridCol>
                <a:gridCol w="230655">
                  <a:extLst>
                    <a:ext uri="{9D8B030D-6E8A-4147-A177-3AD203B41FA5}">
                      <a16:colId xmlns:a16="http://schemas.microsoft.com/office/drawing/2014/main" val="61929322"/>
                    </a:ext>
                  </a:extLst>
                </a:gridCol>
                <a:gridCol w="230655">
                  <a:extLst>
                    <a:ext uri="{9D8B030D-6E8A-4147-A177-3AD203B41FA5}">
                      <a16:colId xmlns:a16="http://schemas.microsoft.com/office/drawing/2014/main" val="1738578039"/>
                    </a:ext>
                  </a:extLst>
                </a:gridCol>
                <a:gridCol w="230655">
                  <a:extLst>
                    <a:ext uri="{9D8B030D-6E8A-4147-A177-3AD203B41FA5}">
                      <a16:colId xmlns:a16="http://schemas.microsoft.com/office/drawing/2014/main" val="1978791895"/>
                    </a:ext>
                  </a:extLst>
                </a:gridCol>
                <a:gridCol w="230655">
                  <a:extLst>
                    <a:ext uri="{9D8B030D-6E8A-4147-A177-3AD203B41FA5}">
                      <a16:colId xmlns:a16="http://schemas.microsoft.com/office/drawing/2014/main" val="3503854355"/>
                    </a:ext>
                  </a:extLst>
                </a:gridCol>
                <a:gridCol w="230655">
                  <a:extLst>
                    <a:ext uri="{9D8B030D-6E8A-4147-A177-3AD203B41FA5}">
                      <a16:colId xmlns:a16="http://schemas.microsoft.com/office/drawing/2014/main" val="3178773465"/>
                    </a:ext>
                  </a:extLst>
                </a:gridCol>
                <a:gridCol w="230655">
                  <a:extLst>
                    <a:ext uri="{9D8B030D-6E8A-4147-A177-3AD203B41FA5}">
                      <a16:colId xmlns:a16="http://schemas.microsoft.com/office/drawing/2014/main" val="1824372568"/>
                    </a:ext>
                  </a:extLst>
                </a:gridCol>
                <a:gridCol w="230655">
                  <a:extLst>
                    <a:ext uri="{9D8B030D-6E8A-4147-A177-3AD203B41FA5}">
                      <a16:colId xmlns:a16="http://schemas.microsoft.com/office/drawing/2014/main" val="1496635448"/>
                    </a:ext>
                  </a:extLst>
                </a:gridCol>
                <a:gridCol w="230655">
                  <a:extLst>
                    <a:ext uri="{9D8B030D-6E8A-4147-A177-3AD203B41FA5}">
                      <a16:colId xmlns:a16="http://schemas.microsoft.com/office/drawing/2014/main" val="4115718642"/>
                    </a:ext>
                  </a:extLst>
                </a:gridCol>
                <a:gridCol w="230655">
                  <a:extLst>
                    <a:ext uri="{9D8B030D-6E8A-4147-A177-3AD203B41FA5}">
                      <a16:colId xmlns:a16="http://schemas.microsoft.com/office/drawing/2014/main" val="1103272931"/>
                    </a:ext>
                  </a:extLst>
                </a:gridCol>
                <a:gridCol w="230655">
                  <a:extLst>
                    <a:ext uri="{9D8B030D-6E8A-4147-A177-3AD203B41FA5}">
                      <a16:colId xmlns:a16="http://schemas.microsoft.com/office/drawing/2014/main" val="4173082667"/>
                    </a:ext>
                  </a:extLst>
                </a:gridCol>
              </a:tblGrid>
              <a:tr h="370840">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64883421"/>
                  </a:ext>
                </a:extLst>
              </a:tr>
            </a:tbl>
          </a:graphicData>
        </a:graphic>
      </p:graphicFrame>
    </p:spTree>
    <p:extLst>
      <p:ext uri="{BB962C8B-B14F-4D97-AF65-F5344CB8AC3E}">
        <p14:creationId xmlns:p14="http://schemas.microsoft.com/office/powerpoint/2010/main" val="362870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5208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已知单精度浮点数如下，求其对应的十进制数？</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浮点数表示 例</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2</a:t>
            </a:r>
            <a:endPar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graphicFrame>
        <p:nvGraphicFramePr>
          <p:cNvPr id="16" name="表格 15"/>
          <p:cNvGraphicFramePr>
            <a:graphicFrameLocks noGrp="1"/>
          </p:cNvGraphicFramePr>
          <p:nvPr>
            <p:extLst>
              <p:ext uri="{D42A27DB-BD31-4B8C-83A1-F6EECF244321}">
                <p14:modId xmlns:p14="http://schemas.microsoft.com/office/powerpoint/2010/main" val="3287626002"/>
              </p:ext>
            </p:extLst>
          </p:nvPr>
        </p:nvGraphicFramePr>
        <p:xfrm>
          <a:off x="1220713" y="2016928"/>
          <a:ext cx="230655" cy="426720"/>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4104811949"/>
                    </a:ext>
                  </a:extLst>
                </a:gridCol>
              </a:tblGrid>
              <a:tr h="370840">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86856501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165350393"/>
              </p:ext>
            </p:extLst>
          </p:nvPr>
        </p:nvGraphicFramePr>
        <p:xfrm>
          <a:off x="1434324" y="2016928"/>
          <a:ext cx="1845240" cy="426720"/>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1840514667"/>
                    </a:ext>
                  </a:extLst>
                </a:gridCol>
                <a:gridCol w="230655">
                  <a:extLst>
                    <a:ext uri="{9D8B030D-6E8A-4147-A177-3AD203B41FA5}">
                      <a16:colId xmlns:a16="http://schemas.microsoft.com/office/drawing/2014/main" val="2340572652"/>
                    </a:ext>
                  </a:extLst>
                </a:gridCol>
                <a:gridCol w="230655">
                  <a:extLst>
                    <a:ext uri="{9D8B030D-6E8A-4147-A177-3AD203B41FA5}">
                      <a16:colId xmlns:a16="http://schemas.microsoft.com/office/drawing/2014/main" val="2555175660"/>
                    </a:ext>
                  </a:extLst>
                </a:gridCol>
                <a:gridCol w="230655">
                  <a:extLst>
                    <a:ext uri="{9D8B030D-6E8A-4147-A177-3AD203B41FA5}">
                      <a16:colId xmlns:a16="http://schemas.microsoft.com/office/drawing/2014/main" val="2432983209"/>
                    </a:ext>
                  </a:extLst>
                </a:gridCol>
                <a:gridCol w="230655">
                  <a:extLst>
                    <a:ext uri="{9D8B030D-6E8A-4147-A177-3AD203B41FA5}">
                      <a16:colId xmlns:a16="http://schemas.microsoft.com/office/drawing/2014/main" val="487224112"/>
                    </a:ext>
                  </a:extLst>
                </a:gridCol>
                <a:gridCol w="230655">
                  <a:extLst>
                    <a:ext uri="{9D8B030D-6E8A-4147-A177-3AD203B41FA5}">
                      <a16:colId xmlns:a16="http://schemas.microsoft.com/office/drawing/2014/main" val="2591119638"/>
                    </a:ext>
                  </a:extLst>
                </a:gridCol>
                <a:gridCol w="230655">
                  <a:extLst>
                    <a:ext uri="{9D8B030D-6E8A-4147-A177-3AD203B41FA5}">
                      <a16:colId xmlns:a16="http://schemas.microsoft.com/office/drawing/2014/main" val="595174375"/>
                    </a:ext>
                  </a:extLst>
                </a:gridCol>
                <a:gridCol w="230655">
                  <a:extLst>
                    <a:ext uri="{9D8B030D-6E8A-4147-A177-3AD203B41FA5}">
                      <a16:colId xmlns:a16="http://schemas.microsoft.com/office/drawing/2014/main" val="2877209258"/>
                    </a:ext>
                  </a:extLst>
                </a:gridCol>
              </a:tblGrid>
              <a:tr h="370840">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656286228"/>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02776818"/>
              </p:ext>
            </p:extLst>
          </p:nvPr>
        </p:nvGraphicFramePr>
        <p:xfrm>
          <a:off x="3279564" y="2016928"/>
          <a:ext cx="5305065" cy="426720"/>
        </p:xfrm>
        <a:graphic>
          <a:graphicData uri="http://schemas.openxmlformats.org/drawingml/2006/table">
            <a:tbl>
              <a:tblPr firstRow="1" bandRow="1">
                <a:tableStyleId>{5C22544A-7EE6-4342-B048-85BDC9FD1C3A}</a:tableStyleId>
              </a:tblPr>
              <a:tblGrid>
                <a:gridCol w="230655">
                  <a:extLst>
                    <a:ext uri="{9D8B030D-6E8A-4147-A177-3AD203B41FA5}">
                      <a16:colId xmlns:a16="http://schemas.microsoft.com/office/drawing/2014/main" val="2524463493"/>
                    </a:ext>
                  </a:extLst>
                </a:gridCol>
                <a:gridCol w="230655">
                  <a:extLst>
                    <a:ext uri="{9D8B030D-6E8A-4147-A177-3AD203B41FA5}">
                      <a16:colId xmlns:a16="http://schemas.microsoft.com/office/drawing/2014/main" val="119990585"/>
                    </a:ext>
                  </a:extLst>
                </a:gridCol>
                <a:gridCol w="230655">
                  <a:extLst>
                    <a:ext uri="{9D8B030D-6E8A-4147-A177-3AD203B41FA5}">
                      <a16:colId xmlns:a16="http://schemas.microsoft.com/office/drawing/2014/main" val="3007537687"/>
                    </a:ext>
                  </a:extLst>
                </a:gridCol>
                <a:gridCol w="230655">
                  <a:extLst>
                    <a:ext uri="{9D8B030D-6E8A-4147-A177-3AD203B41FA5}">
                      <a16:colId xmlns:a16="http://schemas.microsoft.com/office/drawing/2014/main" val="962060516"/>
                    </a:ext>
                  </a:extLst>
                </a:gridCol>
                <a:gridCol w="230655">
                  <a:extLst>
                    <a:ext uri="{9D8B030D-6E8A-4147-A177-3AD203B41FA5}">
                      <a16:colId xmlns:a16="http://schemas.microsoft.com/office/drawing/2014/main" val="3723303063"/>
                    </a:ext>
                  </a:extLst>
                </a:gridCol>
                <a:gridCol w="230655">
                  <a:extLst>
                    <a:ext uri="{9D8B030D-6E8A-4147-A177-3AD203B41FA5}">
                      <a16:colId xmlns:a16="http://schemas.microsoft.com/office/drawing/2014/main" val="2276574192"/>
                    </a:ext>
                  </a:extLst>
                </a:gridCol>
                <a:gridCol w="230655">
                  <a:extLst>
                    <a:ext uri="{9D8B030D-6E8A-4147-A177-3AD203B41FA5}">
                      <a16:colId xmlns:a16="http://schemas.microsoft.com/office/drawing/2014/main" val="3664334382"/>
                    </a:ext>
                  </a:extLst>
                </a:gridCol>
                <a:gridCol w="230655">
                  <a:extLst>
                    <a:ext uri="{9D8B030D-6E8A-4147-A177-3AD203B41FA5}">
                      <a16:colId xmlns:a16="http://schemas.microsoft.com/office/drawing/2014/main" val="1709673623"/>
                    </a:ext>
                  </a:extLst>
                </a:gridCol>
                <a:gridCol w="230655">
                  <a:extLst>
                    <a:ext uri="{9D8B030D-6E8A-4147-A177-3AD203B41FA5}">
                      <a16:colId xmlns:a16="http://schemas.microsoft.com/office/drawing/2014/main" val="307904251"/>
                    </a:ext>
                  </a:extLst>
                </a:gridCol>
                <a:gridCol w="230655">
                  <a:extLst>
                    <a:ext uri="{9D8B030D-6E8A-4147-A177-3AD203B41FA5}">
                      <a16:colId xmlns:a16="http://schemas.microsoft.com/office/drawing/2014/main" val="166608326"/>
                    </a:ext>
                  </a:extLst>
                </a:gridCol>
                <a:gridCol w="230655">
                  <a:extLst>
                    <a:ext uri="{9D8B030D-6E8A-4147-A177-3AD203B41FA5}">
                      <a16:colId xmlns:a16="http://schemas.microsoft.com/office/drawing/2014/main" val="2242594869"/>
                    </a:ext>
                  </a:extLst>
                </a:gridCol>
                <a:gridCol w="230655">
                  <a:extLst>
                    <a:ext uri="{9D8B030D-6E8A-4147-A177-3AD203B41FA5}">
                      <a16:colId xmlns:a16="http://schemas.microsoft.com/office/drawing/2014/main" val="3607016958"/>
                    </a:ext>
                  </a:extLst>
                </a:gridCol>
                <a:gridCol w="230655">
                  <a:extLst>
                    <a:ext uri="{9D8B030D-6E8A-4147-A177-3AD203B41FA5}">
                      <a16:colId xmlns:a16="http://schemas.microsoft.com/office/drawing/2014/main" val="2774190020"/>
                    </a:ext>
                  </a:extLst>
                </a:gridCol>
                <a:gridCol w="230655">
                  <a:extLst>
                    <a:ext uri="{9D8B030D-6E8A-4147-A177-3AD203B41FA5}">
                      <a16:colId xmlns:a16="http://schemas.microsoft.com/office/drawing/2014/main" val="61929322"/>
                    </a:ext>
                  </a:extLst>
                </a:gridCol>
                <a:gridCol w="230655">
                  <a:extLst>
                    <a:ext uri="{9D8B030D-6E8A-4147-A177-3AD203B41FA5}">
                      <a16:colId xmlns:a16="http://schemas.microsoft.com/office/drawing/2014/main" val="1738578039"/>
                    </a:ext>
                  </a:extLst>
                </a:gridCol>
                <a:gridCol w="230655">
                  <a:extLst>
                    <a:ext uri="{9D8B030D-6E8A-4147-A177-3AD203B41FA5}">
                      <a16:colId xmlns:a16="http://schemas.microsoft.com/office/drawing/2014/main" val="1978791895"/>
                    </a:ext>
                  </a:extLst>
                </a:gridCol>
                <a:gridCol w="230655">
                  <a:extLst>
                    <a:ext uri="{9D8B030D-6E8A-4147-A177-3AD203B41FA5}">
                      <a16:colId xmlns:a16="http://schemas.microsoft.com/office/drawing/2014/main" val="3503854355"/>
                    </a:ext>
                  </a:extLst>
                </a:gridCol>
                <a:gridCol w="230655">
                  <a:extLst>
                    <a:ext uri="{9D8B030D-6E8A-4147-A177-3AD203B41FA5}">
                      <a16:colId xmlns:a16="http://schemas.microsoft.com/office/drawing/2014/main" val="3178773465"/>
                    </a:ext>
                  </a:extLst>
                </a:gridCol>
                <a:gridCol w="230655">
                  <a:extLst>
                    <a:ext uri="{9D8B030D-6E8A-4147-A177-3AD203B41FA5}">
                      <a16:colId xmlns:a16="http://schemas.microsoft.com/office/drawing/2014/main" val="1824372568"/>
                    </a:ext>
                  </a:extLst>
                </a:gridCol>
                <a:gridCol w="230655">
                  <a:extLst>
                    <a:ext uri="{9D8B030D-6E8A-4147-A177-3AD203B41FA5}">
                      <a16:colId xmlns:a16="http://schemas.microsoft.com/office/drawing/2014/main" val="1496635448"/>
                    </a:ext>
                  </a:extLst>
                </a:gridCol>
                <a:gridCol w="230655">
                  <a:extLst>
                    <a:ext uri="{9D8B030D-6E8A-4147-A177-3AD203B41FA5}">
                      <a16:colId xmlns:a16="http://schemas.microsoft.com/office/drawing/2014/main" val="4115718642"/>
                    </a:ext>
                  </a:extLst>
                </a:gridCol>
                <a:gridCol w="230655">
                  <a:extLst>
                    <a:ext uri="{9D8B030D-6E8A-4147-A177-3AD203B41FA5}">
                      <a16:colId xmlns:a16="http://schemas.microsoft.com/office/drawing/2014/main" val="1103272931"/>
                    </a:ext>
                  </a:extLst>
                </a:gridCol>
                <a:gridCol w="230655">
                  <a:extLst>
                    <a:ext uri="{9D8B030D-6E8A-4147-A177-3AD203B41FA5}">
                      <a16:colId xmlns:a16="http://schemas.microsoft.com/office/drawing/2014/main" val="4173082667"/>
                    </a:ext>
                  </a:extLst>
                </a:gridCol>
              </a:tblGrid>
              <a:tr h="370840">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1</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en-US" altLang="zh-CN" sz="2200" dirty="0">
                          <a:solidFill>
                            <a:schemeClr val="tx1"/>
                          </a:solidFill>
                          <a:latin typeface="黑体" panose="02010609060101010101" pitchFamily="49" charset="-122"/>
                          <a:ea typeface="黑体" panose="02010609060101010101" pitchFamily="49" charset="-122"/>
                        </a:rPr>
                        <a:t>0</a:t>
                      </a:r>
                      <a:endParaRPr lang="zh-CN" altLang="en-US" sz="2200" dirty="0">
                        <a:solidFill>
                          <a:schemeClr val="tx1"/>
                        </a:solidFill>
                        <a:latin typeface="黑体" panose="02010609060101010101" pitchFamily="49" charset="-122"/>
                        <a:ea typeface="黑体" panose="02010609060101010101" pitchFamily="49"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64883421"/>
                  </a:ext>
                </a:extLst>
              </a:tr>
            </a:tbl>
          </a:graphicData>
        </a:graphic>
      </p:graphicFrame>
      <p:sp>
        <p:nvSpPr>
          <p:cNvPr id="7" name="矩形 6"/>
          <p:cNvSpPr/>
          <p:nvPr/>
        </p:nvSpPr>
        <p:spPr>
          <a:xfrm>
            <a:off x="735626" y="2667316"/>
            <a:ext cx="7849003" cy="2631490"/>
          </a:xfrm>
          <a:prstGeom prst="rect">
            <a:avLst/>
          </a:prstGeom>
        </p:spPr>
        <p:txBody>
          <a:bodyPr wrap="square">
            <a:spAutoFit/>
          </a:bodyPr>
          <a:lstStyle/>
          <a:p>
            <a:pPr>
              <a:lnSpc>
                <a:spcPct val="150000"/>
              </a:lnSpc>
            </a:pPr>
            <a:r>
              <a:rPr lang="zh-CN" altLang="en-US" sz="2200" spc="300" dirty="0">
                <a:latin typeface="黑体" panose="02010609060101010101" pitchFamily="49" charset="-122"/>
                <a:ea typeface="黑体" panose="02010609060101010101" pitchFamily="49" charset="-122"/>
              </a:rPr>
              <a:t>  由单精度格式可知：</a:t>
            </a:r>
            <a:r>
              <a:rPr lang="en-US" altLang="zh-CN" sz="2200" spc="300" dirty="0">
                <a:latin typeface="黑体" panose="02010609060101010101" pitchFamily="49" charset="-122"/>
                <a:ea typeface="黑体" panose="02010609060101010101" pitchFamily="49" charset="-122"/>
              </a:rPr>
              <a:t>S=0</a:t>
            </a:r>
            <a:r>
              <a:rPr lang="zh-CN" altLang="en-US" sz="2200" spc="300" dirty="0">
                <a:latin typeface="黑体" panose="02010609060101010101" pitchFamily="49" charset="-122"/>
                <a:ea typeface="黑体" panose="02010609060101010101" pitchFamily="49" charset="-122"/>
              </a:rPr>
              <a:t>，该数为正数</a:t>
            </a:r>
            <a:endParaRPr lang="en-US" altLang="zh-CN" sz="2200" spc="300" dirty="0">
              <a:latin typeface="黑体" panose="02010609060101010101" pitchFamily="49" charset="-122"/>
              <a:ea typeface="黑体" panose="02010609060101010101" pitchFamily="49" charset="-122"/>
            </a:endParaRPr>
          </a:p>
          <a:p>
            <a:pPr>
              <a:lnSpc>
                <a:spcPct val="150000"/>
              </a:lnSpc>
            </a:pPr>
            <a:r>
              <a:rPr lang="en-US" altLang="zh-CN" sz="2200" spc="300" dirty="0">
                <a:latin typeface="黑体" panose="02010609060101010101" pitchFamily="49" charset="-122"/>
                <a:ea typeface="黑体" panose="02010609060101010101" pitchFamily="49" charset="-122"/>
              </a:rPr>
              <a:t>  E=10000010B=130</a:t>
            </a:r>
            <a:r>
              <a:rPr lang="zh-CN" altLang="en-US" sz="2200" spc="300" dirty="0">
                <a:latin typeface="黑体" panose="02010609060101010101" pitchFamily="49" charset="-122"/>
                <a:ea typeface="黑体" panose="02010609060101010101" pitchFamily="49" charset="-122"/>
              </a:rPr>
              <a:t>，因此实际指数为</a:t>
            </a:r>
            <a:r>
              <a:rPr lang="en-US" altLang="zh-CN" sz="2200" spc="300" dirty="0">
                <a:latin typeface="黑体" panose="02010609060101010101" pitchFamily="49" charset="-122"/>
                <a:ea typeface="黑体" panose="02010609060101010101" pitchFamily="49" charset="-122"/>
              </a:rPr>
              <a:t>130-127=3</a:t>
            </a:r>
          </a:p>
          <a:p>
            <a:pPr>
              <a:lnSpc>
                <a:spcPct val="150000"/>
              </a:lnSpc>
            </a:pPr>
            <a:r>
              <a:rPr lang="en-US" altLang="zh-CN" sz="2200"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尾数为</a:t>
            </a:r>
            <a:r>
              <a:rPr lang="en-US" altLang="zh-CN" sz="2200" spc="300" dirty="0">
                <a:latin typeface="黑体" panose="02010609060101010101" pitchFamily="49" charset="-122"/>
                <a:ea typeface="黑体" panose="02010609060101010101" pitchFamily="49" charset="-122"/>
              </a:rPr>
              <a:t>01101</a:t>
            </a:r>
          </a:p>
          <a:p>
            <a:pPr>
              <a:lnSpc>
                <a:spcPct val="150000"/>
              </a:lnSpc>
            </a:pPr>
            <a:r>
              <a:rPr lang="en-US" altLang="zh-CN" sz="2200" spc="300" dirty="0">
                <a:latin typeface="黑体" panose="02010609060101010101" pitchFamily="49" charset="-122"/>
                <a:ea typeface="黑体" panose="02010609060101010101" pitchFamily="49" charset="-122"/>
              </a:rPr>
              <a:t>  </a:t>
            </a:r>
            <a:r>
              <a:rPr lang="zh-CN" altLang="en-US" sz="2200" spc="300" dirty="0">
                <a:latin typeface="黑体" panose="02010609060101010101" pitchFamily="49" charset="-122"/>
                <a:ea typeface="黑体" panose="02010609060101010101" pitchFamily="49" charset="-122"/>
              </a:rPr>
              <a:t>因此实际数值为：</a:t>
            </a:r>
            <a:r>
              <a:rPr lang="en-US" altLang="zh-CN" sz="2200" spc="300" dirty="0">
                <a:latin typeface="黑体" panose="02010609060101010101" pitchFamily="49" charset="-122"/>
                <a:ea typeface="黑体" panose="02010609060101010101" pitchFamily="49" charset="-122"/>
              </a:rPr>
              <a:t>1.01101×2</a:t>
            </a:r>
            <a:r>
              <a:rPr lang="en-US" altLang="zh-CN" sz="2200" spc="300" baseline="30000" dirty="0">
                <a:latin typeface="黑体" panose="02010609060101010101" pitchFamily="49" charset="-122"/>
                <a:ea typeface="黑体" panose="02010609060101010101" pitchFamily="49" charset="-122"/>
              </a:rPr>
              <a:t>3</a:t>
            </a:r>
            <a:r>
              <a:rPr lang="en-US" altLang="zh-CN" sz="2200" spc="300" dirty="0">
                <a:latin typeface="黑体" panose="02010609060101010101" pitchFamily="49" charset="-122"/>
                <a:ea typeface="黑体" panose="02010609060101010101" pitchFamily="49" charset="-122"/>
              </a:rPr>
              <a:t>=1011.01B=11.25</a:t>
            </a:r>
          </a:p>
          <a:p>
            <a:pPr>
              <a:lnSpc>
                <a:spcPct val="150000"/>
              </a:lnSpc>
            </a:pPr>
            <a:r>
              <a:rPr lang="en-US" altLang="zh-CN" sz="2200" spc="300"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417271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22499" y="2815560"/>
            <a:ext cx="5698996" cy="707886"/>
          </a:xfrm>
          <a:prstGeom prst="rect">
            <a:avLst/>
          </a:prstGeom>
          <a:noFill/>
        </p:spPr>
        <p:txBody>
          <a:bodyPr wrap="none" rtlCol="0">
            <a:spAutoFit/>
          </a:bodyPr>
          <a:lstStyle/>
          <a:p>
            <a:pPr algn="ctr"/>
            <a:r>
              <a:rPr lang="zh-CN" altLang="en-US" sz="4000" spc="300" dirty="0">
                <a:latin typeface="微软雅黑" panose="020B0503020204020204" pitchFamily="34" charset="-122"/>
                <a:ea typeface="微软雅黑" panose="020B0503020204020204" pitchFamily="34" charset="-122"/>
                <a:cs typeface="Helvetica" panose="020B0604020202020204" pitchFamily="34" charset="0"/>
              </a:rPr>
              <a:t>字符在计算机中的表示</a:t>
            </a:r>
          </a:p>
        </p:txBody>
      </p:sp>
    </p:spTree>
    <p:extLst>
      <p:ext uri="{BB962C8B-B14F-4D97-AF65-F5344CB8AC3E}">
        <p14:creationId xmlns:p14="http://schemas.microsoft.com/office/powerpoint/2010/main" val="2846555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ASCII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merican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S</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tandard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C</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ode for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I</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nformation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I</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nterchange</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21585" y="1065512"/>
            <a:ext cx="8477084" cy="56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258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5090817"/>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常用最高位做奇偶校验，例如字符‘</a:t>
            </a:r>
            <a:r>
              <a:rPr lang="en-US" altLang="zh-CN" sz="2200" spc="300" dirty="0">
                <a:latin typeface="黑体" panose="02010609060101010101" pitchFamily="49" charset="-122"/>
                <a:ea typeface="黑体" panose="02010609060101010101" pitchFamily="49" charset="-122"/>
              </a:rPr>
              <a:t>A’</a:t>
            </a:r>
            <a:r>
              <a:rPr lang="zh-CN" altLang="en-US" sz="2200" spc="300" dirty="0">
                <a:latin typeface="黑体" panose="02010609060101010101" pitchFamily="49" charset="-122"/>
                <a:ea typeface="黑体" panose="02010609060101010101" pitchFamily="49" charset="-122"/>
              </a:rPr>
              <a:t>的</a:t>
            </a:r>
            <a:r>
              <a:rPr lang="en-US" altLang="zh-CN" sz="2200" spc="300" dirty="0">
                <a:latin typeface="黑体" panose="02010609060101010101" pitchFamily="49" charset="-122"/>
                <a:ea typeface="黑体" panose="02010609060101010101" pitchFamily="49" charset="-122"/>
              </a:rPr>
              <a:t>ASCII</a:t>
            </a:r>
            <a:r>
              <a:rPr lang="zh-CN" altLang="en-US" sz="2200" spc="300" dirty="0">
                <a:latin typeface="黑体" panose="02010609060101010101" pitchFamily="49" charset="-122"/>
                <a:ea typeface="黑体" panose="02010609060101010101" pitchFamily="49" charset="-122"/>
              </a:rPr>
              <a:t>码是</a:t>
            </a:r>
            <a:r>
              <a:rPr lang="en-US" altLang="zh-CN" sz="2200" spc="300" dirty="0">
                <a:latin typeface="黑体" panose="02010609060101010101" pitchFamily="49" charset="-122"/>
                <a:ea typeface="黑体" panose="02010609060101010101" pitchFamily="49" charset="-122"/>
              </a:rPr>
              <a:t>1000001</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以奇校验传送，则为</a:t>
            </a:r>
            <a:r>
              <a:rPr lang="en-US" altLang="zh-CN" sz="2000" spc="300" dirty="0">
                <a:solidFill>
                  <a:srgbClr val="FF0000"/>
                </a:solidFill>
                <a:latin typeface="黑体" panose="02010609060101010101" pitchFamily="49" charset="-122"/>
                <a:ea typeface="黑体" panose="02010609060101010101" pitchFamily="49" charset="-122"/>
              </a:rPr>
              <a:t>1</a:t>
            </a:r>
            <a:r>
              <a:rPr lang="en-US" altLang="zh-CN" sz="2000" spc="300" dirty="0">
                <a:latin typeface="黑体" panose="02010609060101010101" pitchFamily="49" charset="-122"/>
                <a:ea typeface="黑体" panose="02010609060101010101" pitchFamily="49" charset="-122"/>
              </a:rPr>
              <a:t>1000001</a:t>
            </a:r>
            <a:r>
              <a:rPr lang="zh-CN" altLang="en-US" sz="2000" spc="300" dirty="0">
                <a:latin typeface="黑体" panose="02010609060101010101" pitchFamily="49" charset="-122"/>
                <a:ea typeface="黑体" panose="02010609060101010101" pitchFamily="49" charset="-122"/>
              </a:rPr>
              <a:t>，即</a:t>
            </a:r>
            <a:r>
              <a:rPr lang="en-US" altLang="zh-CN" sz="2000" spc="300" dirty="0">
                <a:latin typeface="黑体" panose="02010609060101010101" pitchFamily="49" charset="-122"/>
                <a:ea typeface="黑体" panose="02010609060101010101" pitchFamily="49" charset="-122"/>
              </a:rPr>
              <a:t>C1H</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以偶校验传送，则为</a:t>
            </a:r>
            <a:r>
              <a:rPr lang="en-US" altLang="zh-CN" sz="2000" spc="300" dirty="0">
                <a:solidFill>
                  <a:srgbClr val="FF0000"/>
                </a:solidFill>
                <a:latin typeface="黑体" panose="02010609060101010101" pitchFamily="49" charset="-122"/>
                <a:ea typeface="黑体" panose="02010609060101010101" pitchFamily="49" charset="-122"/>
              </a:rPr>
              <a:t>0</a:t>
            </a:r>
            <a:r>
              <a:rPr lang="en-US" altLang="zh-CN" sz="2000" spc="300" dirty="0">
                <a:latin typeface="黑体" panose="02010609060101010101" pitchFamily="49" charset="-122"/>
                <a:ea typeface="黑体" panose="02010609060101010101" pitchFamily="49" charset="-122"/>
              </a:rPr>
              <a:t>1000001</a:t>
            </a:r>
            <a:r>
              <a:rPr lang="zh-CN" altLang="en-US" sz="2000" spc="300" dirty="0">
                <a:latin typeface="黑体" panose="02010609060101010101" pitchFamily="49" charset="-122"/>
                <a:ea typeface="黑体" panose="02010609060101010101" pitchFamily="49" charset="-122"/>
              </a:rPr>
              <a:t>，即</a:t>
            </a:r>
            <a:r>
              <a:rPr lang="en-US" altLang="zh-CN" sz="2000" spc="300" dirty="0">
                <a:latin typeface="黑体" panose="02010609060101010101" pitchFamily="49" charset="-122"/>
                <a:ea typeface="黑体" panose="02010609060101010101" pitchFamily="49" charset="-122"/>
              </a:rPr>
              <a:t>41H</a:t>
            </a:r>
          </a:p>
          <a:p>
            <a:pPr marL="342900" indent="-3429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最高位还可以对</a:t>
            </a:r>
            <a:r>
              <a:rPr lang="en-US" altLang="zh-CN" sz="2200" spc="300" dirty="0">
                <a:latin typeface="黑体" panose="02010609060101010101" pitchFamily="49" charset="-122"/>
                <a:ea typeface="黑体" panose="02010609060101010101" pitchFamily="49" charset="-122"/>
              </a:rPr>
              <a:t>ASCII</a:t>
            </a:r>
            <a:r>
              <a:rPr lang="zh-CN" altLang="en-US" sz="2200" spc="300" dirty="0">
                <a:latin typeface="黑体" panose="02010609060101010101" pitchFamily="49" charset="-122"/>
                <a:ea typeface="黑体" panose="02010609060101010101" pitchFamily="49" charset="-122"/>
              </a:rPr>
              <a:t>码进行扩展</a:t>
            </a:r>
            <a:endParaRPr lang="en-US" altLang="zh-CN" sz="2200" spc="300" dirty="0">
              <a:latin typeface="黑体" panose="02010609060101010101" pitchFamily="49" charset="-122"/>
              <a:ea typeface="黑体" panose="02010609060101010101" pitchFamily="49" charset="-122"/>
            </a:endParaRP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法语中的</a:t>
            </a:r>
            <a:r>
              <a:rPr lang="en-US" altLang="zh-CN" sz="2000" spc="300" dirty="0">
                <a:latin typeface="黑体" panose="02010609060101010101" pitchFamily="49" charset="-122"/>
                <a:ea typeface="黑体" panose="02010609060101010101" pitchFamily="49" charset="-122"/>
              </a:rPr>
              <a:t>é</a:t>
            </a:r>
            <a:r>
              <a:rPr lang="zh-CN" altLang="en-US" sz="2000" spc="300" dirty="0">
                <a:latin typeface="黑体" panose="02010609060101010101" pitchFamily="49" charset="-122"/>
                <a:ea typeface="黑体" panose="02010609060101010101" pitchFamily="49" charset="-122"/>
              </a:rPr>
              <a:t>的编码为</a:t>
            </a:r>
            <a:r>
              <a:rPr lang="en-US" altLang="zh-CN" sz="2000" spc="300" dirty="0">
                <a:latin typeface="黑体" panose="02010609060101010101" pitchFamily="49" charset="-122"/>
                <a:ea typeface="黑体" panose="02010609060101010101" pitchFamily="49" charset="-122"/>
              </a:rPr>
              <a:t>130</a:t>
            </a:r>
            <a:r>
              <a:rPr lang="zh-CN" altLang="en-US" sz="2000" spc="300" dirty="0">
                <a:latin typeface="黑体" panose="02010609060101010101" pitchFamily="49" charset="-122"/>
                <a:ea typeface="黑体" panose="02010609060101010101" pitchFamily="49" charset="-122"/>
              </a:rPr>
              <a:t>（二进制</a:t>
            </a:r>
            <a:r>
              <a:rPr lang="en-US" altLang="zh-CN" sz="2000" spc="300" dirty="0">
                <a:latin typeface="黑体" panose="02010609060101010101" pitchFamily="49" charset="-122"/>
                <a:ea typeface="黑体" panose="02010609060101010101" pitchFamily="49" charset="-122"/>
              </a:rPr>
              <a:t>10000010</a:t>
            </a:r>
            <a:r>
              <a:rPr lang="zh-CN" altLang="en-US" sz="2000" spc="300" dirty="0">
                <a:latin typeface="黑体" panose="02010609060101010101" pitchFamily="49" charset="-122"/>
                <a:ea typeface="黑体" panose="02010609060101010101" pitchFamily="49" charset="-122"/>
              </a:rPr>
              <a:t>）</a:t>
            </a:r>
          </a:p>
          <a:p>
            <a:pPr marL="800100" lvl="1" indent="-342900">
              <a:lnSpc>
                <a:spcPct val="200000"/>
              </a:lnSpc>
              <a:buFont typeface="Wingdings" panose="05000000000000000000" pitchFamily="2" charset="2"/>
              <a:buChar char="Ø"/>
            </a:pPr>
            <a:r>
              <a:rPr lang="zh-CN" altLang="en-US" sz="2000" spc="300" dirty="0">
                <a:latin typeface="黑体" panose="02010609060101010101" pitchFamily="49" charset="-122"/>
                <a:ea typeface="黑体" panose="02010609060101010101" pitchFamily="49" charset="-122"/>
              </a:rPr>
              <a:t>在希伯来语编码中却代表了字母</a:t>
            </a:r>
            <a:r>
              <a:rPr lang="en-US" altLang="zh-CN" sz="2000" spc="300" dirty="0">
                <a:latin typeface="黑体" panose="02010609060101010101" pitchFamily="49" charset="-122"/>
                <a:ea typeface="黑体" panose="02010609060101010101" pitchFamily="49" charset="-122"/>
              </a:rPr>
              <a:t>Gimel(ג)</a:t>
            </a:r>
          </a:p>
          <a:p>
            <a:pPr marL="800100" lvl="1" indent="-342900">
              <a:lnSpc>
                <a:spcPct val="200000"/>
              </a:lnSpc>
              <a:buFont typeface="Wingdings" panose="05000000000000000000" pitchFamily="2" charset="2"/>
              <a:buChar char="Ø"/>
            </a:pPr>
            <a:r>
              <a:rPr lang="en-US" altLang="zh-CN" sz="2000" spc="300" dirty="0">
                <a:latin typeface="黑体" panose="02010609060101010101" pitchFamily="49" charset="-122"/>
                <a:ea typeface="黑体" panose="02010609060101010101" pitchFamily="49" charset="-122"/>
              </a:rPr>
              <a:t>0</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127</a:t>
            </a:r>
            <a:r>
              <a:rPr lang="zh-CN" altLang="en-US" sz="2000" spc="300" dirty="0">
                <a:latin typeface="黑体" panose="02010609060101010101" pitchFamily="49" charset="-122"/>
                <a:ea typeface="黑体" panose="02010609060101010101" pitchFamily="49" charset="-122"/>
              </a:rPr>
              <a:t>号编码是一样的，</a:t>
            </a:r>
            <a:r>
              <a:rPr lang="en-US" altLang="zh-CN" sz="2000" spc="300" dirty="0">
                <a:latin typeface="黑体" panose="02010609060101010101" pitchFamily="49" charset="-122"/>
                <a:ea typeface="黑体" panose="02010609060101010101" pitchFamily="49" charset="-122"/>
              </a:rPr>
              <a:t>128</a:t>
            </a:r>
            <a:r>
              <a:rPr lang="zh-CN" altLang="en-US" sz="2000" spc="300" dirty="0">
                <a:latin typeface="黑体" panose="02010609060101010101" pitchFamily="49" charset="-122"/>
                <a:ea typeface="黑体" panose="02010609060101010101" pitchFamily="49" charset="-122"/>
              </a:rPr>
              <a:t>～</a:t>
            </a:r>
            <a:r>
              <a:rPr lang="en-US" altLang="zh-CN" sz="2000" spc="300" dirty="0">
                <a:latin typeface="黑体" panose="02010609060101010101" pitchFamily="49" charset="-122"/>
                <a:ea typeface="黑体" panose="02010609060101010101" pitchFamily="49" charset="-122"/>
              </a:rPr>
              <a:t>255</a:t>
            </a:r>
            <a:r>
              <a:rPr lang="zh-CN" altLang="en-US" sz="2000" spc="300" dirty="0">
                <a:latin typeface="黑体" panose="02010609060101010101" pitchFamily="49" charset="-122"/>
                <a:ea typeface="黑体" panose="02010609060101010101" pitchFamily="49" charset="-122"/>
              </a:rPr>
              <a:t>这一段不一样</a:t>
            </a:r>
          </a:p>
        </p:txBody>
      </p:sp>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ASCII</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码最高位</a:t>
            </a:r>
          </a:p>
        </p:txBody>
      </p:sp>
    </p:spTree>
    <p:extLst>
      <p:ext uri="{BB962C8B-B14F-4D97-AF65-F5344CB8AC3E}">
        <p14:creationId xmlns:p14="http://schemas.microsoft.com/office/powerpoint/2010/main" val="294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979460"/>
            <a:ext cx="7849003" cy="443198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GB2312-80</a:t>
            </a:r>
            <a:r>
              <a:rPr lang="zh-CN" altLang="en-US" sz="2200" spc="300" dirty="0">
                <a:latin typeface="黑体" panose="02010609060101010101" pitchFamily="49" charset="-122"/>
                <a:ea typeface="黑体" panose="02010609060101010101" pitchFamily="49" charset="-122"/>
              </a:rPr>
              <a:t>（国标码）</a:t>
            </a:r>
            <a:endParaRPr lang="en-US" altLang="zh-CN" sz="2200" spc="300"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Ø"/>
            </a:pPr>
            <a:r>
              <a:rPr lang="zh-CN" altLang="en-US" spc="300" dirty="0">
                <a:latin typeface="黑体" panose="02010609060101010101" pitchFamily="49" charset="-122"/>
                <a:ea typeface="黑体" panose="02010609060101010101" pitchFamily="49" charset="-122"/>
              </a:rPr>
              <a:t>两字节表示，为避免和</a:t>
            </a:r>
            <a:r>
              <a:rPr lang="en-US" altLang="zh-CN" spc="300" dirty="0">
                <a:latin typeface="黑体" panose="02010609060101010101" pitchFamily="49" charset="-122"/>
                <a:ea typeface="黑体" panose="02010609060101010101" pitchFamily="49" charset="-122"/>
              </a:rPr>
              <a:t>ASCII</a:t>
            </a:r>
            <a:r>
              <a:rPr lang="zh-CN" altLang="en-US" spc="300" dirty="0">
                <a:latin typeface="黑体" panose="02010609060101010101" pitchFamily="49" charset="-122"/>
                <a:ea typeface="黑体" panose="02010609060101010101" pitchFamily="49" charset="-122"/>
              </a:rPr>
              <a:t>码冲突，把最高位置为</a:t>
            </a:r>
            <a:r>
              <a:rPr lang="en-US" altLang="zh-CN" spc="300" dirty="0">
                <a:latin typeface="黑体" panose="02010609060101010101" pitchFamily="49" charset="-122"/>
                <a:ea typeface="黑体" panose="02010609060101010101" pitchFamily="49" charset="-122"/>
              </a:rPr>
              <a:t>1</a:t>
            </a:r>
          </a:p>
          <a:p>
            <a:pPr marL="800100" lvl="1" indent="-342900">
              <a:lnSpc>
                <a:spcPct val="150000"/>
              </a:lnSpc>
              <a:buFont typeface="Wingdings" panose="05000000000000000000" pitchFamily="2" charset="2"/>
              <a:buChar char="Ø"/>
            </a:pPr>
            <a:r>
              <a:rPr lang="zh-CN" altLang="en-US" spc="300" dirty="0">
                <a:latin typeface="黑体" panose="02010609060101010101" pitchFamily="49" charset="-122"/>
                <a:ea typeface="黑体" panose="02010609060101010101" pitchFamily="49" charset="-122"/>
              </a:rPr>
              <a:t>收录了汉字</a:t>
            </a:r>
            <a:r>
              <a:rPr lang="en-US" altLang="zh-CN" spc="300" dirty="0">
                <a:latin typeface="黑体" panose="02010609060101010101" pitchFamily="49" charset="-122"/>
                <a:ea typeface="黑体" panose="02010609060101010101" pitchFamily="49" charset="-122"/>
              </a:rPr>
              <a:t>6763</a:t>
            </a:r>
            <a:r>
              <a:rPr lang="zh-CN" altLang="en-US" spc="300" dirty="0">
                <a:latin typeface="黑体" panose="02010609060101010101" pitchFamily="49" charset="-122"/>
                <a:ea typeface="黑体" panose="02010609060101010101" pitchFamily="49" charset="-122"/>
              </a:rPr>
              <a:t>个（其中一级汉字</a:t>
            </a:r>
            <a:r>
              <a:rPr lang="en-US" altLang="zh-CN" spc="300" dirty="0">
                <a:latin typeface="黑体" panose="02010609060101010101" pitchFamily="49" charset="-122"/>
                <a:ea typeface="黑体" panose="02010609060101010101" pitchFamily="49" charset="-122"/>
              </a:rPr>
              <a:t>3755</a:t>
            </a:r>
            <a:r>
              <a:rPr lang="zh-CN" altLang="en-US" spc="300" dirty="0">
                <a:latin typeface="黑体" panose="02010609060101010101" pitchFamily="49" charset="-122"/>
                <a:ea typeface="黑体" panose="02010609060101010101" pitchFamily="49" charset="-122"/>
              </a:rPr>
              <a:t>个，二级汉字</a:t>
            </a:r>
            <a:r>
              <a:rPr lang="en-US" altLang="zh-CN" spc="300" dirty="0">
                <a:latin typeface="黑体" panose="02010609060101010101" pitchFamily="49" charset="-122"/>
                <a:ea typeface="黑体" panose="02010609060101010101" pitchFamily="49" charset="-122"/>
              </a:rPr>
              <a:t>3008</a:t>
            </a:r>
            <a:r>
              <a:rPr lang="zh-CN" altLang="en-US" spc="300" dirty="0">
                <a:latin typeface="黑体" panose="02010609060101010101" pitchFamily="49" charset="-122"/>
                <a:ea typeface="黑体" panose="02010609060101010101" pitchFamily="49" charset="-122"/>
              </a:rPr>
              <a:t>个）</a:t>
            </a:r>
            <a:endParaRPr lang="en-US" altLang="zh-CN" spc="300"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Ø"/>
            </a:pPr>
            <a:r>
              <a:rPr lang="zh-CN" altLang="en-US" spc="300" dirty="0">
                <a:latin typeface="黑体" panose="02010609060101010101" pitchFamily="49" charset="-122"/>
                <a:ea typeface="黑体" panose="02010609060101010101" pitchFamily="49" charset="-122"/>
              </a:rPr>
              <a:t>此外还收录了包括英文字母、希腊字母、日文假名、西里尔字母在内的</a:t>
            </a:r>
            <a:r>
              <a:rPr lang="en-US" altLang="zh-CN" spc="300" dirty="0">
                <a:latin typeface="黑体" panose="02010609060101010101" pitchFamily="49" charset="-122"/>
                <a:ea typeface="黑体" panose="02010609060101010101" pitchFamily="49" charset="-122"/>
              </a:rPr>
              <a:t>682</a:t>
            </a:r>
            <a:r>
              <a:rPr lang="zh-CN" altLang="en-US" spc="300" dirty="0">
                <a:latin typeface="黑体" panose="02010609060101010101" pitchFamily="49" charset="-122"/>
                <a:ea typeface="黑体" panose="02010609060101010101" pitchFamily="49" charset="-122"/>
              </a:rPr>
              <a:t>个字符，共计</a:t>
            </a:r>
            <a:r>
              <a:rPr lang="en-US" altLang="zh-CN" spc="300" dirty="0">
                <a:latin typeface="黑体" panose="02010609060101010101" pitchFamily="49" charset="-122"/>
                <a:ea typeface="黑体" panose="02010609060101010101" pitchFamily="49" charset="-122"/>
              </a:rPr>
              <a:t>7445</a:t>
            </a:r>
            <a:r>
              <a:rPr lang="zh-CN" altLang="en-US" spc="300" dirty="0">
                <a:latin typeface="黑体" panose="02010609060101010101" pitchFamily="49" charset="-122"/>
                <a:ea typeface="黑体" panose="02010609060101010101" pitchFamily="49" charset="-122"/>
              </a:rPr>
              <a:t>个字符</a:t>
            </a:r>
            <a:endParaRPr lang="en-US" altLang="zh-CN" spc="3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en-US" altLang="zh-CN" sz="2200" spc="300" dirty="0">
                <a:latin typeface="黑体" panose="02010609060101010101" pitchFamily="49" charset="-122"/>
                <a:ea typeface="黑体" panose="02010609060101010101" pitchFamily="49" charset="-122"/>
              </a:rPr>
              <a:t>GB18030-2000</a:t>
            </a:r>
          </a:p>
          <a:p>
            <a:pPr marL="800100" lvl="1" indent="-342900">
              <a:lnSpc>
                <a:spcPct val="150000"/>
              </a:lnSpc>
              <a:buFont typeface="Wingdings" panose="05000000000000000000" pitchFamily="2" charset="2"/>
              <a:buChar char="Ø"/>
            </a:pPr>
            <a:r>
              <a:rPr lang="zh-CN" altLang="en-US" spc="300" dirty="0">
                <a:latin typeface="黑体" panose="02010609060101010101" pitchFamily="49" charset="-122"/>
                <a:ea typeface="黑体" panose="02010609060101010101" pitchFamily="49" charset="-122"/>
              </a:rPr>
              <a:t>在</a:t>
            </a:r>
            <a:r>
              <a:rPr lang="en-US" altLang="zh-CN" spc="300" dirty="0">
                <a:latin typeface="黑体" panose="02010609060101010101" pitchFamily="49" charset="-122"/>
                <a:ea typeface="黑体" panose="02010609060101010101" pitchFamily="49" charset="-122"/>
              </a:rPr>
              <a:t>GB2312</a:t>
            </a:r>
            <a:r>
              <a:rPr lang="zh-CN" altLang="en-US" spc="300" dirty="0">
                <a:latin typeface="黑体" panose="02010609060101010101" pitchFamily="49" charset="-122"/>
                <a:ea typeface="黑体" panose="02010609060101010101" pitchFamily="49" charset="-122"/>
              </a:rPr>
              <a:t>基础上，增加了</a:t>
            </a:r>
            <a:r>
              <a:rPr lang="en-US" altLang="zh-CN" spc="300" dirty="0">
                <a:latin typeface="黑体" panose="02010609060101010101" pitchFamily="49" charset="-122"/>
                <a:ea typeface="黑体" panose="02010609060101010101" pitchFamily="49" charset="-122"/>
              </a:rPr>
              <a:t>4</a:t>
            </a:r>
            <a:r>
              <a:rPr lang="zh-CN" altLang="en-US" spc="300" dirty="0">
                <a:latin typeface="黑体" panose="02010609060101010101" pitchFamily="49" charset="-122"/>
                <a:ea typeface="黑体" panose="02010609060101010101" pitchFamily="49" charset="-122"/>
              </a:rPr>
              <a:t>字节编码的方式，涵盖了中文汉字，日文假名，朝鲜谚文以及其他中国少数民族的文字</a:t>
            </a:r>
          </a:p>
          <a:p>
            <a:pPr marL="800100" lvl="1" indent="-342900">
              <a:lnSpc>
                <a:spcPct val="150000"/>
              </a:lnSpc>
              <a:buFont typeface="Wingdings" panose="05000000000000000000" pitchFamily="2" charset="2"/>
              <a:buChar char="Ø"/>
            </a:pPr>
            <a:r>
              <a:rPr lang="en-US" altLang="zh-CN" spc="300" dirty="0">
                <a:latin typeface="黑体" panose="02010609060101010101" pitchFamily="49" charset="-122"/>
                <a:ea typeface="黑体" panose="02010609060101010101" pitchFamily="49" charset="-122"/>
              </a:rPr>
              <a:t>2005</a:t>
            </a:r>
            <a:r>
              <a:rPr lang="zh-CN" altLang="en-US" spc="300" dirty="0">
                <a:latin typeface="黑体" panose="02010609060101010101" pitchFamily="49" charset="-122"/>
                <a:ea typeface="黑体" panose="02010609060101010101" pitchFamily="49" charset="-122"/>
              </a:rPr>
              <a:t>年进行扩展，增加了</a:t>
            </a:r>
            <a:r>
              <a:rPr lang="en-US" altLang="zh-CN" spc="300" dirty="0">
                <a:latin typeface="黑体" panose="02010609060101010101" pitchFamily="49" charset="-122"/>
                <a:ea typeface="黑体" panose="02010609060101010101" pitchFamily="49" charset="-122"/>
              </a:rPr>
              <a:t>CJK</a:t>
            </a:r>
            <a:r>
              <a:rPr lang="zh-CN" altLang="en-US" spc="300" dirty="0">
                <a:latin typeface="黑体" panose="02010609060101010101" pitchFamily="49" charset="-122"/>
                <a:ea typeface="黑体" panose="02010609060101010101" pitchFamily="49" charset="-122"/>
              </a:rPr>
              <a:t>统一表意文字</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汉字的编码</a:t>
            </a:r>
          </a:p>
        </p:txBody>
      </p:sp>
    </p:spTree>
    <p:extLst>
      <p:ext uri="{BB962C8B-B14F-4D97-AF65-F5344CB8AC3E}">
        <p14:creationId xmlns:p14="http://schemas.microsoft.com/office/powerpoint/2010/main" val="15500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36036" y="1443715"/>
            <a:ext cx="3865161" cy="677108"/>
          </a:xfrm>
          <a:prstGeom prst="rect">
            <a:avLst/>
          </a:prstGeom>
          <a:noFill/>
        </p:spPr>
        <p:txBody>
          <a:bodyPr wrap="none" rtlCol="0">
            <a:spAutoFit/>
          </a:bodyPr>
          <a:lstStyle/>
          <a:p>
            <a:pPr algn="ctr"/>
            <a:r>
              <a:rPr lang="zh-CN" altLang="en-US" sz="3800" spc="300" dirty="0">
                <a:latin typeface="微软雅黑" panose="020B0503020204020204" pitchFamily="34" charset="-122"/>
                <a:ea typeface="微软雅黑" panose="020B0503020204020204" pitchFamily="34" charset="-122"/>
                <a:cs typeface="Helvetica" panose="020B0604020202020204" pitchFamily="34" charset="0"/>
              </a:rPr>
              <a:t>微型计算机概述</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微机概述</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信息在计算机中的表示</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latin typeface="微软雅黑" panose="020B0503020204020204" pitchFamily="34" charset="-122"/>
                <a:ea typeface="微软雅黑" panose="020B0503020204020204" pitchFamily="34" charset="-122"/>
              </a:rPr>
              <a:t>微机的工作过程</a:t>
            </a:r>
            <a:endParaRPr lang="en-US" altLang="zh-CN" sz="2000" spc="3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微机系统的应用</a:t>
            </a:r>
          </a:p>
        </p:txBody>
      </p:sp>
    </p:spTree>
    <p:extLst>
      <p:ext uri="{BB962C8B-B14F-4D97-AF65-F5344CB8AC3E}">
        <p14:creationId xmlns:p14="http://schemas.microsoft.com/office/powerpoint/2010/main" val="260865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00024" y="37756"/>
            <a:ext cx="6543952" cy="6543952"/>
          </a:xfrm>
          <a:prstGeom prst="rect">
            <a:avLst/>
          </a:prstGeom>
        </p:spPr>
      </p:pic>
      <p:sp>
        <p:nvSpPr>
          <p:cNvPr id="6" name="文本框 5"/>
          <p:cNvSpPr txBox="1"/>
          <p:nvPr/>
        </p:nvSpPr>
        <p:spPr>
          <a:xfrm>
            <a:off x="4056474" y="6207222"/>
            <a:ext cx="1343638" cy="461665"/>
          </a:xfrm>
          <a:prstGeom prst="rect">
            <a:avLst/>
          </a:prstGeom>
          <a:noFill/>
        </p:spPr>
        <p:txBody>
          <a:bodyPr wrap="none" rtlCol="0">
            <a:spAutoFit/>
          </a:bodyPr>
          <a:lstStyle/>
          <a:p>
            <a:r>
              <a:rPr lang="en-US" altLang="zh-CN" sz="2400" spc="300" dirty="0" err="1">
                <a:latin typeface="微软雅黑" panose="020B0503020204020204" pitchFamily="34" charset="-122"/>
                <a:ea typeface="微软雅黑" panose="020B0503020204020204" pitchFamily="34" charset="-122"/>
                <a:cs typeface="Helvetica" panose="020B0604020202020204" pitchFamily="34" charset="0"/>
              </a:rPr>
              <a:t>i</a:t>
            </a:r>
            <a:r>
              <a:rPr lang="zh-CN" altLang="en-US" sz="2400" spc="300" dirty="0">
                <a:latin typeface="微软雅黑" panose="020B0503020204020204" pitchFamily="34" charset="-122"/>
                <a:ea typeface="微软雅黑" panose="020B0503020204020204" pitchFamily="34" charset="-122"/>
                <a:cs typeface="Helvetica" panose="020B0604020202020204" pitchFamily="34" charset="0"/>
              </a:rPr>
              <a:t>轻工大</a:t>
            </a:r>
          </a:p>
        </p:txBody>
      </p:sp>
    </p:spTree>
    <p:extLst>
      <p:ext uri="{BB962C8B-B14F-4D97-AF65-F5344CB8AC3E}">
        <p14:creationId xmlns:p14="http://schemas.microsoft.com/office/powerpoint/2010/main" val="2344181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462607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908542" y="4512468"/>
            <a:ext cx="7676087" cy="1536511"/>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又称算术逻辑单元</a:t>
            </a:r>
            <a:r>
              <a:rPr lang="en-US" altLang="zh-CN" sz="2200" spc="300" dirty="0">
                <a:latin typeface="黑体" panose="02010609060101010101" pitchFamily="49" charset="-122"/>
                <a:ea typeface="黑体" panose="02010609060101010101" pitchFamily="49" charset="-122"/>
              </a:rPr>
              <a:t>ALU</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Arithmetic Logic Unit</a:t>
            </a:r>
            <a:r>
              <a:rPr lang="zh-CN" altLang="en-US" sz="2200" spc="300" dirty="0">
                <a:latin typeface="黑体" panose="02010609060101010101" pitchFamily="49" charset="-122"/>
                <a:ea typeface="黑体" panose="02010609060101010101" pitchFamily="49" charset="-122"/>
              </a:rPr>
              <a:t>），用来进行算术或逻辑运算，是计算机中对信息进行加工处理的部件</a:t>
            </a:r>
          </a:p>
        </p:txBody>
      </p:sp>
    </p:spTree>
    <p:extLst>
      <p:ext uri="{BB962C8B-B14F-4D97-AF65-F5344CB8AC3E}">
        <p14:creationId xmlns:p14="http://schemas.microsoft.com/office/powerpoint/2010/main" val="2758062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908542" y="4512468"/>
            <a:ext cx="7676087" cy="1536511"/>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对指令进行译码，产生各种控制信号，使计算机各部分协调工作来完成指令所要求的各种操作，是整个计算机的指挥中心</a:t>
            </a:r>
          </a:p>
        </p:txBody>
      </p:sp>
    </p:spTree>
    <p:extLst>
      <p:ext uri="{BB962C8B-B14F-4D97-AF65-F5344CB8AC3E}">
        <p14:creationId xmlns:p14="http://schemas.microsoft.com/office/powerpoint/2010/main" val="454776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93524" y="1334530"/>
            <a:ext cx="1705233" cy="133452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908542" y="4512468"/>
            <a:ext cx="7676087"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在现代计算机中，控制器和运算器组合成中央处理单元</a:t>
            </a:r>
            <a:r>
              <a:rPr lang="en-US" altLang="zh-CN" sz="2200" spc="300" dirty="0">
                <a:latin typeface="黑体" panose="02010609060101010101" pitchFamily="49" charset="-122"/>
                <a:ea typeface="黑体" panose="02010609060101010101" pitchFamily="49" charset="-122"/>
              </a:rPr>
              <a:t>CPU</a:t>
            </a:r>
          </a:p>
        </p:txBody>
      </p:sp>
      <p:sp>
        <p:nvSpPr>
          <p:cNvPr id="21" name="文本框 20"/>
          <p:cNvSpPr txBox="1"/>
          <p:nvPr/>
        </p:nvSpPr>
        <p:spPr>
          <a:xfrm>
            <a:off x="6078951" y="815823"/>
            <a:ext cx="859531" cy="492443"/>
          </a:xfrm>
          <a:prstGeom prst="rect">
            <a:avLst/>
          </a:prstGeom>
          <a:noFill/>
        </p:spPr>
        <p:txBody>
          <a:bodyPr wrap="none" rtlCol="0">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5535753" y="1178584"/>
            <a:ext cx="543198" cy="226905"/>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7458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93524" y="1334530"/>
            <a:ext cx="1705233" cy="133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721638" y="4512468"/>
            <a:ext cx="7849003" cy="1615827"/>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用来存放程序、初始数据和中间结果，根据存储容量和存取速度，分为内存和外存两部分，内存速度快、容量小、价格高；外存容量大、价格低、速度慢</a:t>
            </a:r>
          </a:p>
        </p:txBody>
      </p:sp>
      <p:sp>
        <p:nvSpPr>
          <p:cNvPr id="21" name="文本框 20"/>
          <p:cNvSpPr txBox="1"/>
          <p:nvPr/>
        </p:nvSpPr>
        <p:spPr>
          <a:xfrm>
            <a:off x="6078951" y="815823"/>
            <a:ext cx="859531" cy="492443"/>
          </a:xfrm>
          <a:prstGeom prst="rect">
            <a:avLst/>
          </a:prstGeom>
          <a:noFill/>
        </p:spPr>
        <p:txBody>
          <a:bodyPr wrap="none" rtlCol="0">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5535753" y="1178584"/>
            <a:ext cx="543198" cy="226905"/>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600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93524" y="1334530"/>
            <a:ext cx="1705233" cy="133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721638" y="4512468"/>
            <a:ext cx="7849003" cy="1107996"/>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将程序和各种命令、原始数据送入计算机，如键盘、鼠标、扫描仪、麦克风、摄像头等</a:t>
            </a:r>
          </a:p>
        </p:txBody>
      </p:sp>
      <p:sp>
        <p:nvSpPr>
          <p:cNvPr id="21" name="文本框 20"/>
          <p:cNvSpPr txBox="1"/>
          <p:nvPr/>
        </p:nvSpPr>
        <p:spPr>
          <a:xfrm>
            <a:off x="6078951" y="815823"/>
            <a:ext cx="859531" cy="492443"/>
          </a:xfrm>
          <a:prstGeom prst="rect">
            <a:avLst/>
          </a:prstGeom>
          <a:noFill/>
        </p:spPr>
        <p:txBody>
          <a:bodyPr wrap="none" rtlCol="0">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5535753" y="1178584"/>
            <a:ext cx="543198" cy="226905"/>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88485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93524" y="1334530"/>
            <a:ext cx="1705233" cy="133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721638" y="4512468"/>
            <a:ext cx="7849003"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输出运算操作结果和对外部设备的各种控制信息，如显示器、打印机、绘图仪</a:t>
            </a:r>
          </a:p>
        </p:txBody>
      </p:sp>
      <p:sp>
        <p:nvSpPr>
          <p:cNvPr id="21" name="文本框 20"/>
          <p:cNvSpPr txBox="1"/>
          <p:nvPr/>
        </p:nvSpPr>
        <p:spPr>
          <a:xfrm>
            <a:off x="6078951" y="815823"/>
            <a:ext cx="859531" cy="492443"/>
          </a:xfrm>
          <a:prstGeom prst="rect">
            <a:avLst/>
          </a:prstGeom>
          <a:noFill/>
        </p:spPr>
        <p:txBody>
          <a:bodyPr wrap="none" rtlCol="0">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5535753" y="1178584"/>
            <a:ext cx="543198" cy="226905"/>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8199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93524" y="1334530"/>
            <a:ext cx="1705233" cy="133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冯</a:t>
            </a:r>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诺依曼结构</a:t>
            </a:r>
          </a:p>
        </p:txBody>
      </p:sp>
      <p:grpSp>
        <p:nvGrpSpPr>
          <p:cNvPr id="4" name="组合 3"/>
          <p:cNvGrpSpPr/>
          <p:nvPr/>
        </p:nvGrpSpPr>
        <p:grpSpPr>
          <a:xfrm>
            <a:off x="908542" y="1525747"/>
            <a:ext cx="7503169" cy="2216834"/>
            <a:chOff x="965057" y="2202767"/>
            <a:chExt cx="7503169" cy="2216834"/>
          </a:xfrm>
        </p:grpSpPr>
        <p:sp>
          <p:nvSpPr>
            <p:cNvPr id="5" name="流程图: 过程 4"/>
            <p:cNvSpPr/>
            <p:nvPr/>
          </p:nvSpPr>
          <p:spPr bwMode="auto">
            <a:xfrm>
              <a:off x="2093495" y="2550694"/>
              <a:ext cx="757989" cy="1744580"/>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输入设备</a:t>
              </a:r>
            </a:p>
          </p:txBody>
        </p:sp>
        <p:sp>
          <p:nvSpPr>
            <p:cNvPr id="6" name="流程图: 过程 5"/>
            <p:cNvSpPr/>
            <p:nvPr/>
          </p:nvSpPr>
          <p:spPr bwMode="auto">
            <a:xfrm>
              <a:off x="6565232" y="2550694"/>
              <a:ext cx="757989" cy="1744580"/>
            </a:xfrm>
            <a:prstGeom prst="flowChartProcess">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输出设备</a:t>
              </a:r>
            </a:p>
          </p:txBody>
        </p:sp>
        <p:sp>
          <p:nvSpPr>
            <p:cNvPr id="7" name="流程图: 过程 6"/>
            <p:cNvSpPr/>
            <p:nvPr/>
          </p:nvSpPr>
          <p:spPr bwMode="auto">
            <a:xfrm>
              <a:off x="4020553" y="3946358"/>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存储器</a:t>
              </a:r>
            </a:p>
          </p:txBody>
        </p:sp>
        <p:grpSp>
          <p:nvGrpSpPr>
            <p:cNvPr id="9" name="组合 8"/>
            <p:cNvGrpSpPr/>
            <p:nvPr/>
          </p:nvGrpSpPr>
          <p:grpSpPr>
            <a:xfrm>
              <a:off x="4020553" y="2202767"/>
              <a:ext cx="1375610" cy="942475"/>
              <a:chOff x="4026569" y="2200761"/>
              <a:chExt cx="1375610" cy="942475"/>
            </a:xfrm>
          </p:grpSpPr>
          <p:sp>
            <p:nvSpPr>
              <p:cNvPr id="18" name="流程图: 过程 17"/>
              <p:cNvSpPr/>
              <p:nvPr/>
            </p:nvSpPr>
            <p:spPr bwMode="auto">
              <a:xfrm>
                <a:off x="4026569" y="2669993"/>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控制器</a:t>
                </a:r>
              </a:p>
            </p:txBody>
          </p:sp>
          <p:sp>
            <p:nvSpPr>
              <p:cNvPr id="19" name="流程图: 过程 18"/>
              <p:cNvSpPr/>
              <p:nvPr/>
            </p:nvSpPr>
            <p:spPr bwMode="auto">
              <a:xfrm>
                <a:off x="4026569" y="2200761"/>
                <a:ext cx="1375610" cy="473243"/>
              </a:xfrm>
              <a:prstGeom prst="flowChartProcess">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运算器</a:t>
                </a:r>
              </a:p>
            </p:txBody>
          </p:sp>
        </p:grpSp>
        <p:cxnSp>
          <p:nvCxnSpPr>
            <p:cNvPr id="10" name="直接箭头连接符 9"/>
            <p:cNvCxnSpPr/>
            <p:nvPr/>
          </p:nvCxnSpPr>
          <p:spPr bwMode="auto">
            <a:xfrm>
              <a:off x="2875547"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bwMode="auto">
            <a:xfrm>
              <a:off x="2875547"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bwMode="auto">
            <a:xfrm>
              <a:off x="5396163" y="2671999"/>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5396163" y="4155894"/>
              <a:ext cx="1116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bwMode="auto">
            <a:xfrm rot="16200000">
              <a:off x="3894309" y="3550358"/>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rot="5400000" flipV="1">
              <a:off x="4648288" y="3523327"/>
              <a:ext cx="792000" cy="0"/>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
          <p:nvSpPr>
            <p:cNvPr id="16" name="右箭头 15"/>
            <p:cNvSpPr/>
            <p:nvPr/>
          </p:nvSpPr>
          <p:spPr bwMode="auto">
            <a:xfrm>
              <a:off x="965057"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7380419" y="3253023"/>
              <a:ext cx="1087807" cy="548658"/>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0" name="文本框 19"/>
          <p:cNvSpPr txBox="1"/>
          <p:nvPr/>
        </p:nvSpPr>
        <p:spPr>
          <a:xfrm>
            <a:off x="2611378" y="4591250"/>
            <a:ext cx="4097497" cy="600164"/>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合称为输入输出（</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设备</a:t>
            </a:r>
          </a:p>
        </p:txBody>
      </p:sp>
      <p:sp>
        <p:nvSpPr>
          <p:cNvPr id="21" name="文本框 20"/>
          <p:cNvSpPr txBox="1"/>
          <p:nvPr/>
        </p:nvSpPr>
        <p:spPr>
          <a:xfrm>
            <a:off x="6078951" y="815823"/>
            <a:ext cx="859531" cy="492443"/>
          </a:xfrm>
          <a:prstGeom prst="rect">
            <a:avLst/>
          </a:prstGeom>
          <a:noFill/>
        </p:spPr>
        <p:txBody>
          <a:bodyPr wrap="none" rtlCol="0">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bwMode="auto">
          <a:xfrm flipH="1">
            <a:off x="5535753" y="1178584"/>
            <a:ext cx="543198" cy="226905"/>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a:off x="2438849" y="3702652"/>
            <a:ext cx="1021692" cy="877316"/>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cxnSp>
        <p:nvCxnSpPr>
          <p:cNvPr id="24" name="直接箭头连接符 23"/>
          <p:cNvCxnSpPr/>
          <p:nvPr/>
        </p:nvCxnSpPr>
        <p:spPr bwMode="auto">
          <a:xfrm flipH="1">
            <a:off x="5916790" y="3696623"/>
            <a:ext cx="1021692" cy="877316"/>
          </a:xfrm>
          <a:prstGeom prst="straightConnector1">
            <a:avLst/>
          </a:prstGeom>
          <a:ln w="38100">
            <a:headEnd type="none" w="sm" len="sm"/>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16763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I/O</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接口</a:t>
            </a:r>
          </a:p>
        </p:txBody>
      </p:sp>
      <p:sp>
        <p:nvSpPr>
          <p:cNvPr id="25" name="流程图: 过程 24"/>
          <p:cNvSpPr/>
          <p:nvPr/>
        </p:nvSpPr>
        <p:spPr bwMode="auto">
          <a:xfrm>
            <a:off x="2469619" y="1889850"/>
            <a:ext cx="1050759" cy="1032605"/>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26" name="左右箭头标注 25"/>
          <p:cNvSpPr/>
          <p:nvPr/>
        </p:nvSpPr>
        <p:spPr bwMode="auto">
          <a:xfrm>
            <a:off x="3613535" y="1948952"/>
            <a:ext cx="2418347" cy="914400"/>
          </a:xfrm>
          <a:prstGeom prst="leftRightArrowCallout">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/O</a:t>
            </a:r>
          </a:p>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27" name="流程图: 过程 26"/>
          <p:cNvSpPr/>
          <p:nvPr/>
        </p:nvSpPr>
        <p:spPr bwMode="auto">
          <a:xfrm>
            <a:off x="6151712" y="1889850"/>
            <a:ext cx="1050759" cy="1032605"/>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dirty="0">
                <a:latin typeface="微软雅黑" panose="020B0503020204020204" pitchFamily="34" charset="-122"/>
                <a:ea typeface="微软雅黑" panose="020B0503020204020204" pitchFamily="34" charset="-122"/>
              </a:rPr>
              <a:t>I/O</a:t>
            </a:r>
          </a:p>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dirty="0">
                <a:latin typeface="微软雅黑" panose="020B0503020204020204" pitchFamily="34" charset="-122"/>
                <a:ea typeface="微软雅黑" panose="020B0503020204020204" pitchFamily="34" charset="-122"/>
              </a:rPr>
              <a:t>设备</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735626" y="3832846"/>
            <a:ext cx="7849003" cy="1028680"/>
          </a:xfrm>
          <a:prstGeom prst="rect">
            <a:avLst/>
          </a:prstGeom>
          <a:noFill/>
        </p:spPr>
        <p:txBody>
          <a:bodyPr wrap="square" rtlCol="0">
            <a:spAutoFit/>
          </a:bodyPr>
          <a:lstStyle/>
          <a:p>
            <a:pPr>
              <a:lnSpc>
                <a:spcPct val="150000"/>
              </a:lnSpc>
            </a:pPr>
            <a:r>
              <a:rPr lang="en-US" altLang="zh-CN" sz="2200" spc="300" dirty="0">
                <a:latin typeface="微软雅黑" panose="020B0503020204020204" pitchFamily="34" charset="-122"/>
                <a:ea typeface="微软雅黑" panose="020B0503020204020204" pitchFamily="34" charset="-122"/>
              </a:rPr>
              <a:t>I/O</a:t>
            </a:r>
            <a:r>
              <a:rPr lang="zh-CN" altLang="en-US" sz="2200" spc="300" dirty="0">
                <a:latin typeface="黑体" panose="02010609060101010101" pitchFamily="49" charset="-122"/>
                <a:ea typeface="黑体" panose="02010609060101010101" pitchFamily="49" charset="-122"/>
              </a:rPr>
              <a:t>接口提供信号格式转换、时序匹配、数据缓冲等功能，作为主机与外设之间通信的桥梁</a:t>
            </a:r>
          </a:p>
        </p:txBody>
      </p:sp>
    </p:spTree>
    <p:extLst>
      <p:ext uri="{BB962C8B-B14F-4D97-AF65-F5344CB8AC3E}">
        <p14:creationId xmlns:p14="http://schemas.microsoft.com/office/powerpoint/2010/main" val="340944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a:t>
            </a:r>
          </a:p>
        </p:txBody>
      </p:sp>
      <p:sp>
        <p:nvSpPr>
          <p:cNvPr id="28" name="文本框 27"/>
          <p:cNvSpPr txBox="1"/>
          <p:nvPr/>
        </p:nvSpPr>
        <p:spPr>
          <a:xfrm>
            <a:off x="735625" y="5303300"/>
            <a:ext cx="7849003"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微机是总线结构的计算机系统。总线是计算机中互连各部件的一组公共信号线，负责各部件之间的信息传送。</a:t>
            </a:r>
          </a:p>
        </p:txBody>
      </p:sp>
      <p:grpSp>
        <p:nvGrpSpPr>
          <p:cNvPr id="7" name="组合 6"/>
          <p:cNvGrpSpPr/>
          <p:nvPr/>
        </p:nvGrpSpPr>
        <p:grpSpPr>
          <a:xfrm>
            <a:off x="1169518" y="1355925"/>
            <a:ext cx="6981215" cy="3570910"/>
            <a:chOff x="1391835" y="1751829"/>
            <a:chExt cx="6981215" cy="3570910"/>
          </a:xfrm>
        </p:grpSpPr>
        <p:sp>
          <p:nvSpPr>
            <p:cNvPr id="8" name="左右箭头 7"/>
            <p:cNvSpPr/>
            <p:nvPr/>
          </p:nvSpPr>
          <p:spPr bwMode="auto">
            <a:xfrm rot="5400000">
              <a:off x="2576485" y="3837151"/>
              <a:ext cx="1332702" cy="22794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流程图: 过程 8"/>
            <p:cNvSpPr/>
            <p:nvPr/>
          </p:nvSpPr>
          <p:spPr bwMode="auto">
            <a:xfrm>
              <a:off x="1391835" y="1751829"/>
              <a:ext cx="757989" cy="357091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10" name="右箭头 9"/>
            <p:cNvSpPr/>
            <p:nvPr/>
          </p:nvSpPr>
          <p:spPr bwMode="auto">
            <a:xfrm>
              <a:off x="2253050" y="1751829"/>
              <a:ext cx="6120000" cy="5400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地址总线（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11" name="流程图: 过程 10"/>
            <p:cNvSpPr/>
            <p:nvPr/>
          </p:nvSpPr>
          <p:spPr bwMode="auto">
            <a:xfrm>
              <a:off x="2482003"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ROM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流程图: 过程 11"/>
            <p:cNvSpPr/>
            <p:nvPr/>
          </p:nvSpPr>
          <p:spPr bwMode="auto">
            <a:xfrm>
              <a:off x="386147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过程 12"/>
            <p:cNvSpPr/>
            <p:nvPr/>
          </p:nvSpPr>
          <p:spPr bwMode="auto">
            <a:xfrm>
              <a:off x="5240955"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14" name="流程图: 过程 13"/>
            <p:cNvSpPr/>
            <p:nvPr/>
          </p:nvSpPr>
          <p:spPr bwMode="auto">
            <a:xfrm>
              <a:off x="697591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a:t>
              </a:r>
            </a:p>
          </p:txBody>
        </p:sp>
        <p:sp>
          <p:nvSpPr>
            <p:cNvPr id="15" name="右箭头 14"/>
            <p:cNvSpPr/>
            <p:nvPr/>
          </p:nvSpPr>
          <p:spPr bwMode="auto">
            <a:xfrm rot="5400000">
              <a:off x="2762082"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5400000">
              <a:off x="4141558"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右箭头 16"/>
            <p:cNvSpPr/>
            <p:nvPr/>
          </p:nvSpPr>
          <p:spPr bwMode="auto">
            <a:xfrm rot="5400000">
              <a:off x="5521034"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右箭头 17"/>
            <p:cNvSpPr/>
            <p:nvPr/>
          </p:nvSpPr>
          <p:spPr bwMode="auto">
            <a:xfrm rot="5400000">
              <a:off x="2503001" y="3431432"/>
              <a:ext cx="458570" cy="2196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左右箭头 18"/>
            <p:cNvSpPr/>
            <p:nvPr/>
          </p:nvSpPr>
          <p:spPr bwMode="auto">
            <a:xfrm>
              <a:off x="6321446" y="2850965"/>
              <a:ext cx="597969" cy="25835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左右箭头 19"/>
            <p:cNvSpPr/>
            <p:nvPr/>
          </p:nvSpPr>
          <p:spPr bwMode="auto">
            <a:xfrm rot="5400000">
              <a:off x="3961853"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左右箭头 20"/>
            <p:cNvSpPr/>
            <p:nvPr/>
          </p:nvSpPr>
          <p:spPr bwMode="auto">
            <a:xfrm rot="5400000">
              <a:off x="5347222"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左右箭头 21"/>
            <p:cNvSpPr/>
            <p:nvPr/>
          </p:nvSpPr>
          <p:spPr bwMode="auto">
            <a:xfrm rot="5400000">
              <a:off x="3949119"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左右箭头 22"/>
            <p:cNvSpPr/>
            <p:nvPr/>
          </p:nvSpPr>
          <p:spPr bwMode="auto">
            <a:xfrm rot="5400000">
              <a:off x="5394486"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2253050" y="3672133"/>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29" name="左右箭头 28"/>
            <p:cNvSpPr/>
            <p:nvPr/>
          </p:nvSpPr>
          <p:spPr bwMode="auto">
            <a:xfrm>
              <a:off x="2253050" y="4523218"/>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12748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048829" y="103460"/>
            <a:ext cx="3066221" cy="6643473"/>
          </a:xfrm>
          <a:prstGeom prst="rect">
            <a:avLst/>
          </a:prstGeom>
        </p:spPr>
      </p:pic>
      <p:cxnSp>
        <p:nvCxnSpPr>
          <p:cNvPr id="6" name="直接箭头连接符 5"/>
          <p:cNvCxnSpPr/>
          <p:nvPr/>
        </p:nvCxnSpPr>
        <p:spPr>
          <a:xfrm flipH="1">
            <a:off x="5108714" y="5214658"/>
            <a:ext cx="1371599" cy="106348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8" name="椭圆 7"/>
          <p:cNvSpPr/>
          <p:nvPr/>
        </p:nvSpPr>
        <p:spPr>
          <a:xfrm>
            <a:off x="6406321" y="4745870"/>
            <a:ext cx="546100" cy="546100"/>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2"/>
                </a:solidFill>
                <a:latin typeface="微软雅黑" panose="020B0503020204020204" pitchFamily="34" charset="-122"/>
                <a:ea typeface="微软雅黑" panose="020B0503020204020204" pitchFamily="34" charset="-122"/>
              </a:rPr>
              <a:t>1</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687582" y="3315866"/>
            <a:ext cx="1480930" cy="8949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椭圆 11"/>
          <p:cNvSpPr/>
          <p:nvPr/>
        </p:nvSpPr>
        <p:spPr>
          <a:xfrm>
            <a:off x="1261164" y="2879096"/>
            <a:ext cx="546100" cy="546100"/>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2"/>
                </a:solidFill>
                <a:latin typeface="微软雅黑" panose="020B0503020204020204" pitchFamily="34" charset="-122"/>
                <a:ea typeface="微软雅黑" panose="020B0503020204020204" pitchFamily="34" charset="-122"/>
              </a:rPr>
              <a:t>2</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62708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a:t>
            </a:r>
          </a:p>
        </p:txBody>
      </p:sp>
      <p:sp>
        <p:nvSpPr>
          <p:cNvPr id="28" name="文本框 27"/>
          <p:cNvSpPr txBox="1"/>
          <p:nvPr/>
        </p:nvSpPr>
        <p:spPr>
          <a:xfrm>
            <a:off x="735625" y="5303300"/>
            <a:ext cx="7849003"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计算机总线可分为</a:t>
            </a:r>
            <a:r>
              <a:rPr lang="en-US" altLang="zh-CN" sz="2200" spc="300" dirty="0">
                <a:latin typeface="黑体" panose="02010609060101010101" pitchFamily="49" charset="-122"/>
                <a:ea typeface="黑体" panose="02010609060101010101" pitchFamily="49" charset="-122"/>
              </a:rPr>
              <a:t>3</a:t>
            </a:r>
            <a:r>
              <a:rPr lang="zh-CN" altLang="en-US" sz="2200" spc="300" dirty="0">
                <a:latin typeface="黑体" panose="02010609060101010101" pitchFamily="49" charset="-122"/>
                <a:ea typeface="黑体" panose="02010609060101010101" pitchFamily="49" charset="-122"/>
              </a:rPr>
              <a:t>类：地址总线</a:t>
            </a:r>
            <a:r>
              <a:rPr lang="en-US" altLang="zh-CN" sz="2200" spc="300" dirty="0">
                <a:latin typeface="黑体" panose="02010609060101010101" pitchFamily="49" charset="-122"/>
                <a:ea typeface="黑体" panose="02010609060101010101" pitchFamily="49" charset="-122"/>
              </a:rPr>
              <a:t>(Address Bus)</a:t>
            </a:r>
            <a:r>
              <a:rPr lang="zh-CN" altLang="en-US" sz="2200" spc="300" dirty="0">
                <a:latin typeface="黑体" panose="02010609060101010101" pitchFamily="49" charset="-122"/>
                <a:ea typeface="黑体" panose="02010609060101010101" pitchFamily="49" charset="-122"/>
              </a:rPr>
              <a:t>、数据总线</a:t>
            </a:r>
            <a:r>
              <a:rPr lang="en-US" altLang="zh-CN" sz="2200" spc="300" dirty="0">
                <a:latin typeface="黑体" panose="02010609060101010101" pitchFamily="49" charset="-122"/>
                <a:ea typeface="黑体" panose="02010609060101010101" pitchFamily="49" charset="-122"/>
              </a:rPr>
              <a:t>(Data Bus)</a:t>
            </a:r>
            <a:r>
              <a:rPr lang="zh-CN" altLang="en-US" sz="2200" spc="300" dirty="0">
                <a:latin typeface="黑体" panose="02010609060101010101" pitchFamily="49" charset="-122"/>
                <a:ea typeface="黑体" panose="02010609060101010101" pitchFamily="49" charset="-122"/>
              </a:rPr>
              <a:t>、控制总线</a:t>
            </a:r>
            <a:r>
              <a:rPr lang="en-US" altLang="zh-CN" sz="2200" spc="300" dirty="0">
                <a:latin typeface="黑体" panose="02010609060101010101" pitchFamily="49" charset="-122"/>
                <a:ea typeface="黑体" panose="02010609060101010101" pitchFamily="49" charset="-122"/>
              </a:rPr>
              <a:t>(Control Bus)</a:t>
            </a:r>
          </a:p>
        </p:txBody>
      </p:sp>
      <p:grpSp>
        <p:nvGrpSpPr>
          <p:cNvPr id="7" name="组合 6"/>
          <p:cNvGrpSpPr/>
          <p:nvPr/>
        </p:nvGrpSpPr>
        <p:grpSpPr>
          <a:xfrm>
            <a:off x="1169518" y="1355925"/>
            <a:ext cx="6981215" cy="3570910"/>
            <a:chOff x="1391835" y="1751829"/>
            <a:chExt cx="6981215" cy="3570910"/>
          </a:xfrm>
        </p:grpSpPr>
        <p:sp>
          <p:nvSpPr>
            <p:cNvPr id="8" name="左右箭头 7"/>
            <p:cNvSpPr/>
            <p:nvPr/>
          </p:nvSpPr>
          <p:spPr bwMode="auto">
            <a:xfrm rot="5400000">
              <a:off x="2576485" y="3837151"/>
              <a:ext cx="1332702" cy="22794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流程图: 过程 8"/>
            <p:cNvSpPr/>
            <p:nvPr/>
          </p:nvSpPr>
          <p:spPr bwMode="auto">
            <a:xfrm>
              <a:off x="1391835" y="1751829"/>
              <a:ext cx="757989" cy="357091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10" name="右箭头 9"/>
            <p:cNvSpPr/>
            <p:nvPr/>
          </p:nvSpPr>
          <p:spPr bwMode="auto">
            <a:xfrm>
              <a:off x="2253050" y="1751829"/>
              <a:ext cx="6120000" cy="540000"/>
            </a:xfrm>
            <a:prstGeom prs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地址总线（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11" name="流程图: 过程 10"/>
            <p:cNvSpPr/>
            <p:nvPr/>
          </p:nvSpPr>
          <p:spPr bwMode="auto">
            <a:xfrm>
              <a:off x="2482003"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ROM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流程图: 过程 11"/>
            <p:cNvSpPr/>
            <p:nvPr/>
          </p:nvSpPr>
          <p:spPr bwMode="auto">
            <a:xfrm>
              <a:off x="386147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过程 12"/>
            <p:cNvSpPr/>
            <p:nvPr/>
          </p:nvSpPr>
          <p:spPr bwMode="auto">
            <a:xfrm>
              <a:off x="5240955"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14" name="流程图: 过程 13"/>
            <p:cNvSpPr/>
            <p:nvPr/>
          </p:nvSpPr>
          <p:spPr bwMode="auto">
            <a:xfrm>
              <a:off x="697591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a:t>
              </a:r>
            </a:p>
          </p:txBody>
        </p:sp>
        <p:sp>
          <p:nvSpPr>
            <p:cNvPr id="15" name="右箭头 14"/>
            <p:cNvSpPr/>
            <p:nvPr/>
          </p:nvSpPr>
          <p:spPr bwMode="auto">
            <a:xfrm rot="5400000">
              <a:off x="2762082"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5400000">
              <a:off x="4141558"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右箭头 16"/>
            <p:cNvSpPr/>
            <p:nvPr/>
          </p:nvSpPr>
          <p:spPr bwMode="auto">
            <a:xfrm rot="5400000">
              <a:off x="5521034"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右箭头 17"/>
            <p:cNvSpPr/>
            <p:nvPr/>
          </p:nvSpPr>
          <p:spPr bwMode="auto">
            <a:xfrm rot="5400000">
              <a:off x="2503001" y="3431432"/>
              <a:ext cx="458570" cy="2196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左右箭头 18"/>
            <p:cNvSpPr/>
            <p:nvPr/>
          </p:nvSpPr>
          <p:spPr bwMode="auto">
            <a:xfrm>
              <a:off x="6321446" y="2850965"/>
              <a:ext cx="597969" cy="25835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左右箭头 19"/>
            <p:cNvSpPr/>
            <p:nvPr/>
          </p:nvSpPr>
          <p:spPr bwMode="auto">
            <a:xfrm rot="5400000">
              <a:off x="3961853"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左右箭头 20"/>
            <p:cNvSpPr/>
            <p:nvPr/>
          </p:nvSpPr>
          <p:spPr bwMode="auto">
            <a:xfrm rot="5400000">
              <a:off x="5347222"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左右箭头 21"/>
            <p:cNvSpPr/>
            <p:nvPr/>
          </p:nvSpPr>
          <p:spPr bwMode="auto">
            <a:xfrm rot="5400000">
              <a:off x="3949119"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左右箭头 22"/>
            <p:cNvSpPr/>
            <p:nvPr/>
          </p:nvSpPr>
          <p:spPr bwMode="auto">
            <a:xfrm rot="5400000">
              <a:off x="5394486"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2253050" y="3672133"/>
              <a:ext cx="6120000" cy="540000"/>
            </a:xfrm>
            <a:prstGeom prst="lef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29" name="左右箭头 28"/>
            <p:cNvSpPr/>
            <p:nvPr/>
          </p:nvSpPr>
          <p:spPr bwMode="auto">
            <a:xfrm>
              <a:off x="2253050" y="4523218"/>
              <a:ext cx="6120000" cy="540000"/>
            </a:xfrm>
            <a:prstGeom prst="lef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975680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a:t>
            </a:r>
          </a:p>
        </p:txBody>
      </p:sp>
      <p:sp>
        <p:nvSpPr>
          <p:cNvPr id="28" name="文本框 27"/>
          <p:cNvSpPr txBox="1"/>
          <p:nvPr/>
        </p:nvSpPr>
        <p:spPr>
          <a:xfrm>
            <a:off x="735625" y="5303300"/>
            <a:ext cx="7849003"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用于传输地址信号，以寻址存储器或</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接口，是单向总线</a:t>
            </a:r>
          </a:p>
        </p:txBody>
      </p:sp>
      <p:grpSp>
        <p:nvGrpSpPr>
          <p:cNvPr id="7" name="组合 6"/>
          <p:cNvGrpSpPr/>
          <p:nvPr/>
        </p:nvGrpSpPr>
        <p:grpSpPr>
          <a:xfrm>
            <a:off x="1169518" y="1355925"/>
            <a:ext cx="6981215" cy="3570910"/>
            <a:chOff x="1391835" y="1751829"/>
            <a:chExt cx="6981215" cy="3570910"/>
          </a:xfrm>
        </p:grpSpPr>
        <p:sp>
          <p:nvSpPr>
            <p:cNvPr id="8" name="左右箭头 7"/>
            <p:cNvSpPr/>
            <p:nvPr/>
          </p:nvSpPr>
          <p:spPr bwMode="auto">
            <a:xfrm rot="5400000">
              <a:off x="2576485" y="3837151"/>
              <a:ext cx="1332702" cy="22794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流程图: 过程 8"/>
            <p:cNvSpPr/>
            <p:nvPr/>
          </p:nvSpPr>
          <p:spPr bwMode="auto">
            <a:xfrm>
              <a:off x="1391835" y="1751829"/>
              <a:ext cx="757989" cy="357091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10" name="右箭头 9"/>
            <p:cNvSpPr/>
            <p:nvPr/>
          </p:nvSpPr>
          <p:spPr bwMode="auto">
            <a:xfrm>
              <a:off x="2253050" y="1751829"/>
              <a:ext cx="6120000" cy="540000"/>
            </a:xfrm>
            <a:prstGeom prs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地址总线（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11" name="流程图: 过程 10"/>
            <p:cNvSpPr/>
            <p:nvPr/>
          </p:nvSpPr>
          <p:spPr bwMode="auto">
            <a:xfrm>
              <a:off x="2482003"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ROM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流程图: 过程 11"/>
            <p:cNvSpPr/>
            <p:nvPr/>
          </p:nvSpPr>
          <p:spPr bwMode="auto">
            <a:xfrm>
              <a:off x="386147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过程 12"/>
            <p:cNvSpPr/>
            <p:nvPr/>
          </p:nvSpPr>
          <p:spPr bwMode="auto">
            <a:xfrm>
              <a:off x="5240955"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14" name="流程图: 过程 13"/>
            <p:cNvSpPr/>
            <p:nvPr/>
          </p:nvSpPr>
          <p:spPr bwMode="auto">
            <a:xfrm>
              <a:off x="697591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a:t>
              </a:r>
            </a:p>
          </p:txBody>
        </p:sp>
        <p:sp>
          <p:nvSpPr>
            <p:cNvPr id="15" name="右箭头 14"/>
            <p:cNvSpPr/>
            <p:nvPr/>
          </p:nvSpPr>
          <p:spPr bwMode="auto">
            <a:xfrm rot="5400000">
              <a:off x="2762082"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5400000">
              <a:off x="4141558"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右箭头 16"/>
            <p:cNvSpPr/>
            <p:nvPr/>
          </p:nvSpPr>
          <p:spPr bwMode="auto">
            <a:xfrm rot="5400000">
              <a:off x="5521034"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右箭头 17"/>
            <p:cNvSpPr/>
            <p:nvPr/>
          </p:nvSpPr>
          <p:spPr bwMode="auto">
            <a:xfrm rot="5400000">
              <a:off x="2503001" y="3431432"/>
              <a:ext cx="458570" cy="2196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左右箭头 18"/>
            <p:cNvSpPr/>
            <p:nvPr/>
          </p:nvSpPr>
          <p:spPr bwMode="auto">
            <a:xfrm>
              <a:off x="6321446" y="2850965"/>
              <a:ext cx="597969" cy="25835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左右箭头 19"/>
            <p:cNvSpPr/>
            <p:nvPr/>
          </p:nvSpPr>
          <p:spPr bwMode="auto">
            <a:xfrm rot="5400000">
              <a:off x="3961853"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左右箭头 20"/>
            <p:cNvSpPr/>
            <p:nvPr/>
          </p:nvSpPr>
          <p:spPr bwMode="auto">
            <a:xfrm rot="5400000">
              <a:off x="5347222"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左右箭头 21"/>
            <p:cNvSpPr/>
            <p:nvPr/>
          </p:nvSpPr>
          <p:spPr bwMode="auto">
            <a:xfrm rot="5400000">
              <a:off x="3949119"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左右箭头 22"/>
            <p:cNvSpPr/>
            <p:nvPr/>
          </p:nvSpPr>
          <p:spPr bwMode="auto">
            <a:xfrm rot="5400000">
              <a:off x="5394486"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2253050" y="3672133"/>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29" name="左右箭头 28"/>
            <p:cNvSpPr/>
            <p:nvPr/>
          </p:nvSpPr>
          <p:spPr bwMode="auto">
            <a:xfrm>
              <a:off x="2253050" y="4523218"/>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424224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a:t>
            </a:r>
          </a:p>
        </p:txBody>
      </p:sp>
      <p:sp>
        <p:nvSpPr>
          <p:cNvPr id="28" name="文本框 27"/>
          <p:cNvSpPr txBox="1"/>
          <p:nvPr/>
        </p:nvSpPr>
        <p:spPr>
          <a:xfrm>
            <a:off x="735625" y="5303300"/>
            <a:ext cx="7849003" cy="520848"/>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用于在</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和存储器或</a:t>
            </a:r>
            <a:r>
              <a:rPr lang="en-US" altLang="zh-CN" sz="2200" spc="300" dirty="0">
                <a:latin typeface="黑体" panose="02010609060101010101" pitchFamily="49" charset="-122"/>
                <a:ea typeface="黑体" panose="02010609060101010101" pitchFamily="49" charset="-122"/>
              </a:rPr>
              <a:t>I/O</a:t>
            </a:r>
            <a:r>
              <a:rPr lang="zh-CN" altLang="en-US" sz="2200" spc="300" dirty="0">
                <a:latin typeface="黑体" panose="02010609060101010101" pitchFamily="49" charset="-122"/>
                <a:ea typeface="黑体" panose="02010609060101010101" pitchFamily="49" charset="-122"/>
              </a:rPr>
              <a:t>接口之间双向传输数据</a:t>
            </a:r>
          </a:p>
        </p:txBody>
      </p:sp>
      <p:grpSp>
        <p:nvGrpSpPr>
          <p:cNvPr id="7" name="组合 6"/>
          <p:cNvGrpSpPr/>
          <p:nvPr/>
        </p:nvGrpSpPr>
        <p:grpSpPr>
          <a:xfrm>
            <a:off x="1169518" y="1355925"/>
            <a:ext cx="6981215" cy="3570910"/>
            <a:chOff x="1391835" y="1751829"/>
            <a:chExt cx="6981215" cy="3570910"/>
          </a:xfrm>
        </p:grpSpPr>
        <p:sp>
          <p:nvSpPr>
            <p:cNvPr id="8" name="左右箭头 7"/>
            <p:cNvSpPr/>
            <p:nvPr/>
          </p:nvSpPr>
          <p:spPr bwMode="auto">
            <a:xfrm rot="5400000">
              <a:off x="2576485" y="3837151"/>
              <a:ext cx="1332702" cy="22794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流程图: 过程 8"/>
            <p:cNvSpPr/>
            <p:nvPr/>
          </p:nvSpPr>
          <p:spPr bwMode="auto">
            <a:xfrm>
              <a:off x="1391835" y="1751829"/>
              <a:ext cx="757989" cy="357091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10" name="右箭头 9"/>
            <p:cNvSpPr/>
            <p:nvPr/>
          </p:nvSpPr>
          <p:spPr bwMode="auto">
            <a:xfrm>
              <a:off x="2253050" y="1751829"/>
              <a:ext cx="6120000" cy="540000"/>
            </a:xfrm>
            <a:prstGeom prs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地址总线（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11" name="流程图: 过程 10"/>
            <p:cNvSpPr/>
            <p:nvPr/>
          </p:nvSpPr>
          <p:spPr bwMode="auto">
            <a:xfrm>
              <a:off x="2482003"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ROM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流程图: 过程 11"/>
            <p:cNvSpPr/>
            <p:nvPr/>
          </p:nvSpPr>
          <p:spPr bwMode="auto">
            <a:xfrm>
              <a:off x="386147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过程 12"/>
            <p:cNvSpPr/>
            <p:nvPr/>
          </p:nvSpPr>
          <p:spPr bwMode="auto">
            <a:xfrm>
              <a:off x="5240955"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14" name="流程图: 过程 13"/>
            <p:cNvSpPr/>
            <p:nvPr/>
          </p:nvSpPr>
          <p:spPr bwMode="auto">
            <a:xfrm>
              <a:off x="697591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a:t>
              </a:r>
            </a:p>
          </p:txBody>
        </p:sp>
        <p:sp>
          <p:nvSpPr>
            <p:cNvPr id="15" name="右箭头 14"/>
            <p:cNvSpPr/>
            <p:nvPr/>
          </p:nvSpPr>
          <p:spPr bwMode="auto">
            <a:xfrm rot="5400000">
              <a:off x="2762082"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5400000">
              <a:off x="4141558"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右箭头 16"/>
            <p:cNvSpPr/>
            <p:nvPr/>
          </p:nvSpPr>
          <p:spPr bwMode="auto">
            <a:xfrm rot="5400000">
              <a:off x="5521034"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右箭头 17"/>
            <p:cNvSpPr/>
            <p:nvPr/>
          </p:nvSpPr>
          <p:spPr bwMode="auto">
            <a:xfrm rot="5400000">
              <a:off x="2503001" y="3431432"/>
              <a:ext cx="458570" cy="2196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左右箭头 18"/>
            <p:cNvSpPr/>
            <p:nvPr/>
          </p:nvSpPr>
          <p:spPr bwMode="auto">
            <a:xfrm>
              <a:off x="6321446" y="2850965"/>
              <a:ext cx="597969" cy="25835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左右箭头 19"/>
            <p:cNvSpPr/>
            <p:nvPr/>
          </p:nvSpPr>
          <p:spPr bwMode="auto">
            <a:xfrm rot="5400000">
              <a:off x="3961853"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左右箭头 20"/>
            <p:cNvSpPr/>
            <p:nvPr/>
          </p:nvSpPr>
          <p:spPr bwMode="auto">
            <a:xfrm rot="5400000">
              <a:off x="5347222"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左右箭头 21"/>
            <p:cNvSpPr/>
            <p:nvPr/>
          </p:nvSpPr>
          <p:spPr bwMode="auto">
            <a:xfrm rot="5400000">
              <a:off x="3949119"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左右箭头 22"/>
            <p:cNvSpPr/>
            <p:nvPr/>
          </p:nvSpPr>
          <p:spPr bwMode="auto">
            <a:xfrm rot="5400000">
              <a:off x="5394486"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2253050" y="3672133"/>
              <a:ext cx="6120000" cy="540000"/>
            </a:xfrm>
            <a:prstGeom prst="lef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29" name="左右箭头 28"/>
            <p:cNvSpPr/>
            <p:nvPr/>
          </p:nvSpPr>
          <p:spPr bwMode="auto">
            <a:xfrm>
              <a:off x="2253050" y="4523218"/>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146222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总线</a:t>
            </a:r>
          </a:p>
        </p:txBody>
      </p:sp>
      <p:sp>
        <p:nvSpPr>
          <p:cNvPr id="28" name="文本框 27"/>
          <p:cNvSpPr txBox="1"/>
          <p:nvPr/>
        </p:nvSpPr>
        <p:spPr>
          <a:xfrm>
            <a:off x="735625" y="5303300"/>
            <a:ext cx="7849003" cy="1028680"/>
          </a:xfrm>
          <a:prstGeom prst="rect">
            <a:avLst/>
          </a:prstGeom>
          <a:noFill/>
        </p:spPr>
        <p:txBody>
          <a:bodyPr wrap="square" rtlCol="0">
            <a:spAutoFit/>
          </a:bodyPr>
          <a:lstStyle/>
          <a:p>
            <a:pPr>
              <a:lnSpc>
                <a:spcPct val="150000"/>
              </a:lnSpc>
            </a:pPr>
            <a:r>
              <a:rPr lang="zh-CN" altLang="en-US" sz="2200" spc="300" dirty="0">
                <a:latin typeface="黑体" panose="02010609060101010101" pitchFamily="49" charset="-122"/>
                <a:ea typeface="黑体" panose="02010609060101010101" pitchFamily="49" charset="-122"/>
              </a:rPr>
              <a:t>控制总线用于传输各种控制信号。如读、写控制信号，时钟信号，中断请求信号，复位信号等</a:t>
            </a:r>
          </a:p>
        </p:txBody>
      </p:sp>
      <p:grpSp>
        <p:nvGrpSpPr>
          <p:cNvPr id="7" name="组合 6"/>
          <p:cNvGrpSpPr/>
          <p:nvPr/>
        </p:nvGrpSpPr>
        <p:grpSpPr>
          <a:xfrm>
            <a:off x="1169518" y="1355925"/>
            <a:ext cx="6981215" cy="3570910"/>
            <a:chOff x="1391835" y="1751829"/>
            <a:chExt cx="6981215" cy="3570910"/>
          </a:xfrm>
        </p:grpSpPr>
        <p:sp>
          <p:nvSpPr>
            <p:cNvPr id="8" name="左右箭头 7"/>
            <p:cNvSpPr/>
            <p:nvPr/>
          </p:nvSpPr>
          <p:spPr bwMode="auto">
            <a:xfrm rot="5400000">
              <a:off x="2576485" y="3837151"/>
              <a:ext cx="1332702" cy="22794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流程图: 过程 8"/>
            <p:cNvSpPr/>
            <p:nvPr/>
          </p:nvSpPr>
          <p:spPr bwMode="auto">
            <a:xfrm>
              <a:off x="1391835" y="1751829"/>
              <a:ext cx="757989" cy="357091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微处理器</a:t>
              </a:r>
            </a:p>
          </p:txBody>
        </p:sp>
        <p:sp>
          <p:nvSpPr>
            <p:cNvPr id="10" name="右箭头 9"/>
            <p:cNvSpPr/>
            <p:nvPr/>
          </p:nvSpPr>
          <p:spPr bwMode="auto">
            <a:xfrm>
              <a:off x="2253050" y="1751829"/>
              <a:ext cx="6120000" cy="540000"/>
            </a:xfrm>
            <a:prstGeom prs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地址总线（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11" name="流程图: 过程 10"/>
            <p:cNvSpPr/>
            <p:nvPr/>
          </p:nvSpPr>
          <p:spPr bwMode="auto">
            <a:xfrm>
              <a:off x="2482003"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ROM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流程图: 过程 11"/>
            <p:cNvSpPr/>
            <p:nvPr/>
          </p:nvSpPr>
          <p:spPr bwMode="auto">
            <a:xfrm>
              <a:off x="386147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RAM</a:t>
              </a:r>
              <a:endPar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流程图: 过程 12"/>
            <p:cNvSpPr/>
            <p:nvPr/>
          </p:nvSpPr>
          <p:spPr bwMode="auto">
            <a:xfrm>
              <a:off x="5240955"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a:t>
              </a:r>
            </a:p>
          </p:txBody>
        </p:sp>
        <p:sp>
          <p:nvSpPr>
            <p:cNvPr id="14" name="流程图: 过程 13"/>
            <p:cNvSpPr/>
            <p:nvPr/>
          </p:nvSpPr>
          <p:spPr bwMode="auto">
            <a:xfrm>
              <a:off x="6975919" y="2763824"/>
              <a:ext cx="1018731" cy="488870"/>
            </a:xfrm>
            <a:prstGeom prst="flowChartProcess">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a:t>
              </a:r>
            </a:p>
          </p:txBody>
        </p:sp>
        <p:sp>
          <p:nvSpPr>
            <p:cNvPr id="15" name="右箭头 14"/>
            <p:cNvSpPr/>
            <p:nvPr/>
          </p:nvSpPr>
          <p:spPr bwMode="auto">
            <a:xfrm rot="5400000">
              <a:off x="2762082"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右箭头 15"/>
            <p:cNvSpPr/>
            <p:nvPr/>
          </p:nvSpPr>
          <p:spPr bwMode="auto">
            <a:xfrm rot="5400000">
              <a:off x="4141558"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右箭头 16"/>
            <p:cNvSpPr/>
            <p:nvPr/>
          </p:nvSpPr>
          <p:spPr bwMode="auto">
            <a:xfrm rot="5400000">
              <a:off x="5521034" y="2316472"/>
              <a:ext cx="458570" cy="298559"/>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右箭头 17"/>
            <p:cNvSpPr/>
            <p:nvPr/>
          </p:nvSpPr>
          <p:spPr bwMode="auto">
            <a:xfrm rot="5400000">
              <a:off x="2503001" y="3431432"/>
              <a:ext cx="458570" cy="219600"/>
            </a:xfrm>
            <a:prstGeom prs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左右箭头 18"/>
            <p:cNvSpPr/>
            <p:nvPr/>
          </p:nvSpPr>
          <p:spPr bwMode="auto">
            <a:xfrm>
              <a:off x="6321446" y="2850965"/>
              <a:ext cx="597969" cy="258358"/>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左右箭头 19"/>
            <p:cNvSpPr/>
            <p:nvPr/>
          </p:nvSpPr>
          <p:spPr bwMode="auto">
            <a:xfrm rot="5400000">
              <a:off x="3961853"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左右箭头 20"/>
            <p:cNvSpPr/>
            <p:nvPr/>
          </p:nvSpPr>
          <p:spPr bwMode="auto">
            <a:xfrm rot="5400000">
              <a:off x="5347222" y="3837151"/>
              <a:ext cx="1332702" cy="227948"/>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左右箭头 21"/>
            <p:cNvSpPr/>
            <p:nvPr/>
          </p:nvSpPr>
          <p:spPr bwMode="auto">
            <a:xfrm rot="5400000">
              <a:off x="3949119"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左右箭头 22"/>
            <p:cNvSpPr/>
            <p:nvPr/>
          </p:nvSpPr>
          <p:spPr bwMode="auto">
            <a:xfrm rot="5400000">
              <a:off x="5394486" y="3431498"/>
              <a:ext cx="457200" cy="219469"/>
            </a:xfrm>
            <a:prstGeom prst="leftRightArrow">
              <a:avLst/>
            </a:prstGeom>
            <a:solidFill>
              <a:schemeClr val="bg1"/>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左右箭头 23"/>
            <p:cNvSpPr/>
            <p:nvPr/>
          </p:nvSpPr>
          <p:spPr bwMode="auto">
            <a:xfrm>
              <a:off x="2253050" y="3672133"/>
              <a:ext cx="6120000" cy="540000"/>
            </a:xfrm>
            <a:prstGeom prst="leftRightArrow">
              <a:avLst/>
            </a:prstGeom>
            <a:no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sp>
          <p:nvSpPr>
            <p:cNvPr id="29" name="左右箭头 28"/>
            <p:cNvSpPr/>
            <p:nvPr/>
          </p:nvSpPr>
          <p:spPr bwMode="auto">
            <a:xfrm>
              <a:off x="2253050" y="4523218"/>
              <a:ext cx="6120000" cy="540000"/>
            </a:xfrm>
            <a:prstGeom prst="leftRightArrow">
              <a:avLst/>
            </a:prstGeom>
            <a:solidFill>
              <a:schemeClr val="accent1">
                <a:lumMod val="60000"/>
                <a:lumOff val="40000"/>
              </a:schemeClr>
            </a:solidFill>
            <a:ln w="1905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控制总线（</a:t>
              </a:r>
              <a:r>
                <a:rPr kumimoji="1"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CB</a:t>
              </a:r>
              <a:r>
                <a:rPr kumimoji="1"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877774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存储器读写过程</a:t>
            </a:r>
          </a:p>
        </p:txBody>
      </p:sp>
      <p:pic>
        <p:nvPicPr>
          <p:cNvPr id="25" name="图片 24"/>
          <p:cNvPicPr>
            <a:picLocks noChangeAspect="1"/>
          </p:cNvPicPr>
          <p:nvPr/>
        </p:nvPicPr>
        <p:blipFill rotWithShape="1">
          <a:blip r:embed="rId3">
            <a:extLst>
              <a:ext uri="{28A0092B-C50C-407E-A947-70E740481C1C}">
                <a14:useLocalDpi xmlns:a14="http://schemas.microsoft.com/office/drawing/2010/main" val="0"/>
              </a:ext>
            </a:extLst>
          </a:blip>
          <a:srcRect b="26451"/>
          <a:stretch/>
        </p:blipFill>
        <p:spPr>
          <a:xfrm>
            <a:off x="2090978" y="1291350"/>
            <a:ext cx="5138298" cy="4511767"/>
          </a:xfrm>
          <a:prstGeom prst="rect">
            <a:avLst/>
          </a:prstGeom>
        </p:spPr>
      </p:pic>
    </p:spTree>
    <p:extLst>
      <p:ext uri="{BB962C8B-B14F-4D97-AF65-F5344CB8AC3E}">
        <p14:creationId xmlns:p14="http://schemas.microsoft.com/office/powerpoint/2010/main" val="1218097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存储器读写过程</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10463"/>
          <a:stretch/>
        </p:blipFill>
        <p:spPr>
          <a:xfrm>
            <a:off x="278872" y="979460"/>
            <a:ext cx="8762510" cy="5466979"/>
          </a:xfrm>
          <a:prstGeom prst="rect">
            <a:avLst/>
          </a:prstGeom>
        </p:spPr>
      </p:pic>
    </p:spTree>
    <p:extLst>
      <p:ext uri="{BB962C8B-B14F-4D97-AF65-F5344CB8AC3E}">
        <p14:creationId xmlns:p14="http://schemas.microsoft.com/office/powerpoint/2010/main" val="3121917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7877"/>
          <a:stretch/>
        </p:blipFill>
        <p:spPr>
          <a:xfrm>
            <a:off x="936972" y="850789"/>
            <a:ext cx="7446309" cy="5841339"/>
          </a:xfrm>
          <a:prstGeom prst="rect">
            <a:avLst/>
          </a:prstGeom>
        </p:spPr>
      </p:pic>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存储器读写过程</a:t>
            </a:r>
          </a:p>
        </p:txBody>
      </p:sp>
    </p:spTree>
    <p:extLst>
      <p:ext uri="{BB962C8B-B14F-4D97-AF65-F5344CB8AC3E}">
        <p14:creationId xmlns:p14="http://schemas.microsoft.com/office/powerpoint/2010/main" val="3779600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5208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计算机的工作就是按照一定的顺序，一条条执行指令</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微机的工作过程</a:t>
            </a:r>
          </a:p>
        </p:txBody>
      </p:sp>
      <p:sp>
        <p:nvSpPr>
          <p:cNvPr id="25" name="文本框 24"/>
          <p:cNvSpPr txBox="1"/>
          <p:nvPr/>
        </p:nvSpPr>
        <p:spPr>
          <a:xfrm>
            <a:off x="538346" y="2583403"/>
            <a:ext cx="1107996" cy="461665"/>
          </a:xfrm>
          <a:prstGeom prst="rect">
            <a:avLst/>
          </a:prstGeom>
          <a:noFill/>
        </p:spPr>
        <p:txBody>
          <a:bodyPr wrap="none" rtlCol="0">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取指令</a:t>
            </a:r>
          </a:p>
        </p:txBody>
      </p:sp>
      <p:grpSp>
        <p:nvGrpSpPr>
          <p:cNvPr id="26" name="组合 25"/>
          <p:cNvGrpSpPr/>
          <p:nvPr/>
        </p:nvGrpSpPr>
        <p:grpSpPr>
          <a:xfrm>
            <a:off x="1614898" y="2583403"/>
            <a:ext cx="1813261" cy="461665"/>
            <a:chOff x="1507570" y="2430049"/>
            <a:chExt cx="1813261" cy="461665"/>
          </a:xfrm>
        </p:grpSpPr>
        <p:cxnSp>
          <p:nvCxnSpPr>
            <p:cNvPr id="27" name="直接箭头连接符 26"/>
            <p:cNvCxnSpPr/>
            <p:nvPr/>
          </p:nvCxnSpPr>
          <p:spPr bwMode="auto">
            <a:xfrm flipV="1">
              <a:off x="1507570" y="2660880"/>
              <a:ext cx="381388" cy="1"/>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28" name="文本框 27"/>
            <p:cNvSpPr txBox="1"/>
            <p:nvPr/>
          </p:nvSpPr>
          <p:spPr>
            <a:xfrm>
              <a:off x="1905059" y="2430049"/>
              <a:ext cx="14157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分析指令</a:t>
              </a:r>
            </a:p>
          </p:txBody>
        </p:sp>
      </p:grpSp>
      <p:grpSp>
        <p:nvGrpSpPr>
          <p:cNvPr id="29" name="组合 28"/>
          <p:cNvGrpSpPr/>
          <p:nvPr/>
        </p:nvGrpSpPr>
        <p:grpSpPr>
          <a:xfrm>
            <a:off x="3396715" y="2583403"/>
            <a:ext cx="2121038" cy="461665"/>
            <a:chOff x="1507570" y="2430049"/>
            <a:chExt cx="2121038" cy="461665"/>
          </a:xfrm>
        </p:grpSpPr>
        <p:cxnSp>
          <p:nvCxnSpPr>
            <p:cNvPr id="30" name="直接箭头连接符 29"/>
            <p:cNvCxnSpPr/>
            <p:nvPr/>
          </p:nvCxnSpPr>
          <p:spPr bwMode="auto">
            <a:xfrm flipV="1">
              <a:off x="1507570" y="2660880"/>
              <a:ext cx="381388" cy="1"/>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31" name="文本框 30"/>
            <p:cNvSpPr txBox="1"/>
            <p:nvPr/>
          </p:nvSpPr>
          <p:spPr>
            <a:xfrm>
              <a:off x="1905059" y="2430049"/>
              <a:ext cx="17235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读取操作数</a:t>
              </a:r>
            </a:p>
          </p:txBody>
        </p:sp>
      </p:grpSp>
      <p:grpSp>
        <p:nvGrpSpPr>
          <p:cNvPr id="32" name="组合 31"/>
          <p:cNvGrpSpPr/>
          <p:nvPr/>
        </p:nvGrpSpPr>
        <p:grpSpPr>
          <a:xfrm>
            <a:off x="5486309" y="2583403"/>
            <a:ext cx="1813261" cy="461665"/>
            <a:chOff x="1507570" y="2430049"/>
            <a:chExt cx="1813261" cy="461665"/>
          </a:xfrm>
        </p:grpSpPr>
        <p:cxnSp>
          <p:nvCxnSpPr>
            <p:cNvPr id="33" name="直接箭头连接符 32"/>
            <p:cNvCxnSpPr/>
            <p:nvPr/>
          </p:nvCxnSpPr>
          <p:spPr bwMode="auto">
            <a:xfrm flipV="1">
              <a:off x="1507570" y="2660880"/>
              <a:ext cx="381388" cy="1"/>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34" name="文本框 33"/>
            <p:cNvSpPr txBox="1"/>
            <p:nvPr/>
          </p:nvSpPr>
          <p:spPr>
            <a:xfrm>
              <a:off x="1905059" y="2430049"/>
              <a:ext cx="14157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执行指令</a:t>
              </a:r>
            </a:p>
          </p:txBody>
        </p:sp>
      </p:grpSp>
      <p:grpSp>
        <p:nvGrpSpPr>
          <p:cNvPr id="35" name="组合 34"/>
          <p:cNvGrpSpPr/>
          <p:nvPr/>
        </p:nvGrpSpPr>
        <p:grpSpPr>
          <a:xfrm>
            <a:off x="7268126" y="2583403"/>
            <a:ext cx="1813261" cy="461665"/>
            <a:chOff x="1507570" y="2430049"/>
            <a:chExt cx="1813261" cy="461665"/>
          </a:xfrm>
        </p:grpSpPr>
        <p:cxnSp>
          <p:nvCxnSpPr>
            <p:cNvPr id="36" name="直接箭头连接符 35"/>
            <p:cNvCxnSpPr/>
            <p:nvPr/>
          </p:nvCxnSpPr>
          <p:spPr bwMode="auto">
            <a:xfrm flipV="1">
              <a:off x="1507570" y="2660880"/>
              <a:ext cx="381388" cy="1"/>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37" name="文本框 36"/>
            <p:cNvSpPr txBox="1"/>
            <p:nvPr/>
          </p:nvSpPr>
          <p:spPr>
            <a:xfrm>
              <a:off x="1905059" y="2430049"/>
              <a:ext cx="14157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存放结果</a:t>
              </a:r>
            </a:p>
          </p:txBody>
        </p:sp>
      </p:grpSp>
      <p:sp>
        <p:nvSpPr>
          <p:cNvPr id="38" name="椭圆 37"/>
          <p:cNvSpPr/>
          <p:nvPr/>
        </p:nvSpPr>
        <p:spPr bwMode="auto">
          <a:xfrm>
            <a:off x="383473" y="2399787"/>
            <a:ext cx="1262869" cy="782053"/>
          </a:xfrm>
          <a:prstGeom prst="ellipse">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kumimoji="1" lang="zh-CN" altLang="en-US" sz="2400">
              <a:solidFill>
                <a:srgbClr val="000000"/>
              </a:solidFill>
              <a:latin typeface="Times New Roman" pitchFamily="18" charset="0"/>
              <a:ea typeface="宋体" pitchFamily="2" charset="-122"/>
            </a:endParaRPr>
          </a:p>
        </p:txBody>
      </p:sp>
      <p:sp>
        <p:nvSpPr>
          <p:cNvPr id="39" name="椭圆 38"/>
          <p:cNvSpPr/>
          <p:nvPr/>
        </p:nvSpPr>
        <p:spPr bwMode="auto">
          <a:xfrm>
            <a:off x="1964640" y="2399787"/>
            <a:ext cx="1432075" cy="782053"/>
          </a:xfrm>
          <a:prstGeom prst="ellipse">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kumimoji="1" lang="zh-CN" altLang="en-US" sz="2400">
              <a:solidFill>
                <a:srgbClr val="000000"/>
              </a:solidFill>
              <a:latin typeface="Times New Roman" pitchFamily="18" charset="0"/>
              <a:ea typeface="宋体" pitchFamily="2" charset="-122"/>
            </a:endParaRPr>
          </a:p>
        </p:txBody>
      </p:sp>
      <p:sp>
        <p:nvSpPr>
          <p:cNvPr id="40" name="椭圆 39"/>
          <p:cNvSpPr/>
          <p:nvPr/>
        </p:nvSpPr>
        <p:spPr bwMode="auto">
          <a:xfrm>
            <a:off x="5836051" y="2399786"/>
            <a:ext cx="1432075" cy="782053"/>
          </a:xfrm>
          <a:prstGeom prst="ellipse">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kumimoji="1" lang="zh-CN" altLang="en-US" sz="2400">
              <a:solidFill>
                <a:srgbClr val="000000"/>
              </a:solidFill>
              <a:latin typeface="Times New Roman" pitchFamily="18" charset="0"/>
              <a:ea typeface="宋体" pitchFamily="2" charset="-122"/>
            </a:endParaRPr>
          </a:p>
        </p:txBody>
      </p:sp>
      <p:cxnSp>
        <p:nvCxnSpPr>
          <p:cNvPr id="41" name="直接箭头连接符 40"/>
          <p:cNvCxnSpPr/>
          <p:nvPr/>
        </p:nvCxnSpPr>
        <p:spPr bwMode="auto">
          <a:xfrm>
            <a:off x="1211475" y="3215347"/>
            <a:ext cx="2185240" cy="1626850"/>
          </a:xfrm>
          <a:prstGeom prst="straightConnector1">
            <a:avLst/>
          </a:prstGeom>
          <a:solidFill>
            <a:srgbClr val="00E4A8"/>
          </a:solidFill>
          <a:ln w="38100" cap="sq" cmpd="sng" algn="ctr">
            <a:solidFill>
              <a:srgbClr val="FF0000"/>
            </a:solidFill>
            <a:prstDash val="solid"/>
            <a:round/>
            <a:headEnd type="none" w="sm" len="sm"/>
            <a:tailEnd type="triangle" w="lg" len="lg"/>
          </a:ln>
          <a:effectLst/>
        </p:spPr>
      </p:cxnSp>
      <p:cxnSp>
        <p:nvCxnSpPr>
          <p:cNvPr id="42" name="直接箭头连接符 41"/>
          <p:cNvCxnSpPr/>
          <p:nvPr/>
        </p:nvCxnSpPr>
        <p:spPr bwMode="auto">
          <a:xfrm flipH="1">
            <a:off x="4787031" y="3215347"/>
            <a:ext cx="1710297" cy="1374778"/>
          </a:xfrm>
          <a:prstGeom prst="straightConnector1">
            <a:avLst/>
          </a:prstGeom>
          <a:solidFill>
            <a:srgbClr val="00E4A8"/>
          </a:solidFill>
          <a:ln w="38100" cap="sq" cmpd="sng" algn="ctr">
            <a:solidFill>
              <a:srgbClr val="FF0000"/>
            </a:solidFill>
            <a:prstDash val="solid"/>
            <a:round/>
            <a:headEnd type="none" w="sm" len="sm"/>
            <a:tailEnd type="triangle" w="lg" len="lg"/>
          </a:ln>
          <a:effectLst/>
        </p:spPr>
      </p:cxnSp>
      <p:cxnSp>
        <p:nvCxnSpPr>
          <p:cNvPr id="43" name="直接箭头连接符 42"/>
          <p:cNvCxnSpPr/>
          <p:nvPr/>
        </p:nvCxnSpPr>
        <p:spPr bwMode="auto">
          <a:xfrm>
            <a:off x="2804839" y="3197468"/>
            <a:ext cx="896676" cy="1271751"/>
          </a:xfrm>
          <a:prstGeom prst="straightConnector1">
            <a:avLst/>
          </a:prstGeom>
          <a:solidFill>
            <a:srgbClr val="00E4A8"/>
          </a:solidFill>
          <a:ln w="38100" cap="sq" cmpd="sng" algn="ctr">
            <a:solidFill>
              <a:srgbClr val="FF0000"/>
            </a:solidFill>
            <a:prstDash val="solid"/>
            <a:round/>
            <a:headEnd type="none" w="sm" len="sm"/>
            <a:tailEnd type="triangle" w="lg" len="lg"/>
          </a:ln>
          <a:effectLst/>
        </p:spPr>
      </p:cxnSp>
      <p:sp>
        <p:nvSpPr>
          <p:cNvPr id="44" name="文本框 43"/>
          <p:cNvSpPr txBox="1"/>
          <p:nvPr/>
        </p:nvSpPr>
        <p:spPr>
          <a:xfrm>
            <a:off x="3421376" y="4590125"/>
            <a:ext cx="1415772" cy="461665"/>
          </a:xfrm>
          <a:prstGeom prst="rect">
            <a:avLst/>
          </a:prstGeom>
          <a:noFill/>
        </p:spPr>
        <p:txBody>
          <a:bodyPr wrap="none" rtlCol="0">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核心步骤</a:t>
            </a:r>
          </a:p>
        </p:txBody>
      </p:sp>
    </p:spTree>
    <p:extLst>
      <p:ext uri="{BB962C8B-B14F-4D97-AF65-F5344CB8AC3E}">
        <p14:creationId xmlns:p14="http://schemas.microsoft.com/office/powerpoint/2010/main" val="417075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39" grpId="0" animBg="1"/>
      <p:bldP spid="40" grpId="0" animBg="1"/>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微机的工作过程</a:t>
            </a:r>
          </a:p>
        </p:txBody>
      </p:sp>
      <p:sp>
        <p:nvSpPr>
          <p:cNvPr id="24" name="矩形 23"/>
          <p:cNvSpPr/>
          <p:nvPr/>
        </p:nvSpPr>
        <p:spPr bwMode="auto">
          <a:xfrm>
            <a:off x="3652017" y="2388277"/>
            <a:ext cx="950495" cy="397042"/>
          </a:xfrm>
          <a:prstGeom prst="rect">
            <a:avLst/>
          </a:prstGeom>
          <a:noFill/>
          <a:ln w="28575"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指令</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1</a:t>
            </a:r>
            <a:endPar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p:txBody>
      </p:sp>
      <p:sp>
        <p:nvSpPr>
          <p:cNvPr id="45" name="矩形 44"/>
          <p:cNvSpPr/>
          <p:nvPr/>
        </p:nvSpPr>
        <p:spPr bwMode="auto">
          <a:xfrm>
            <a:off x="3652017" y="2889593"/>
            <a:ext cx="950495" cy="397042"/>
          </a:xfrm>
          <a:prstGeom prst="rect">
            <a:avLst/>
          </a:prstGeom>
          <a:noFill/>
          <a:ln w="28575"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指令</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2</a:t>
            </a:r>
            <a:endPar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p:txBody>
      </p:sp>
      <p:sp>
        <p:nvSpPr>
          <p:cNvPr id="46" name="矩形 45"/>
          <p:cNvSpPr/>
          <p:nvPr/>
        </p:nvSpPr>
        <p:spPr bwMode="auto">
          <a:xfrm>
            <a:off x="3652017" y="3695007"/>
            <a:ext cx="950495" cy="397042"/>
          </a:xfrm>
          <a:prstGeom prst="rect">
            <a:avLst/>
          </a:prstGeom>
          <a:noFill/>
          <a:ln w="28575"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指令</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n</a:t>
            </a:r>
            <a:endPar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p:txBody>
      </p:sp>
      <p:cxnSp>
        <p:nvCxnSpPr>
          <p:cNvPr id="47" name="直接连接符 46"/>
          <p:cNvCxnSpPr/>
          <p:nvPr/>
        </p:nvCxnSpPr>
        <p:spPr bwMode="auto">
          <a:xfrm flipH="1">
            <a:off x="4127264" y="3346795"/>
            <a:ext cx="1" cy="244641"/>
          </a:xfrm>
          <a:prstGeom prst="line">
            <a:avLst/>
          </a:prstGeom>
          <a:solidFill>
            <a:srgbClr val="00E4A8"/>
          </a:solidFill>
          <a:ln w="57150" cap="sq" cmpd="sng" algn="ctr">
            <a:solidFill>
              <a:srgbClr val="000000"/>
            </a:solidFill>
            <a:prstDash val="sysDot"/>
            <a:round/>
            <a:headEnd type="none" w="sm" len="sm"/>
            <a:tailEnd type="none" w="sm" len="sm"/>
          </a:ln>
          <a:effectLst/>
        </p:spPr>
      </p:cxnSp>
      <p:sp>
        <p:nvSpPr>
          <p:cNvPr id="48" name="矩形 47"/>
          <p:cNvSpPr/>
          <p:nvPr/>
        </p:nvSpPr>
        <p:spPr bwMode="auto">
          <a:xfrm>
            <a:off x="3285053" y="2147644"/>
            <a:ext cx="1684421" cy="3475409"/>
          </a:xfrm>
          <a:prstGeom prst="rect">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kumimoji="1" lang="zh-CN" altLang="en-US" sz="2400">
              <a:solidFill>
                <a:srgbClr val="000000"/>
              </a:solidFill>
              <a:latin typeface="Times New Roman" pitchFamily="18" charset="0"/>
              <a:ea typeface="宋体" pitchFamily="2" charset="-122"/>
            </a:endParaRPr>
          </a:p>
        </p:txBody>
      </p:sp>
      <p:sp>
        <p:nvSpPr>
          <p:cNvPr id="49" name="文本框 48"/>
          <p:cNvSpPr txBox="1"/>
          <p:nvPr/>
        </p:nvSpPr>
        <p:spPr>
          <a:xfrm>
            <a:off x="3188544" y="1549018"/>
            <a:ext cx="1877437" cy="430887"/>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内存中的程序</a:t>
            </a:r>
          </a:p>
        </p:txBody>
      </p:sp>
      <p:sp>
        <p:nvSpPr>
          <p:cNvPr id="50" name="文本框 49"/>
          <p:cNvSpPr txBox="1"/>
          <p:nvPr/>
        </p:nvSpPr>
        <p:spPr>
          <a:xfrm>
            <a:off x="547102" y="2202077"/>
            <a:ext cx="1140056" cy="769441"/>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程序计</a:t>
            </a:r>
            <a:endParaRPr lang="en-US" altLang="zh-CN" sz="2200" dirty="0">
              <a:solidFill>
                <a:srgbClr val="000000"/>
              </a:solidFill>
              <a:latin typeface="Arial" panose="020B0604020202020204"/>
              <a:ea typeface="黑体" panose="02010609060101010101" pitchFamily="49" charset="-122"/>
            </a:endParaRPr>
          </a:p>
          <a:p>
            <a:r>
              <a:rPr lang="zh-CN" altLang="en-US" sz="2200" dirty="0">
                <a:solidFill>
                  <a:srgbClr val="000000"/>
                </a:solidFill>
                <a:latin typeface="Arial" panose="020B0604020202020204"/>
                <a:ea typeface="黑体" panose="02010609060101010101" pitchFamily="49" charset="-122"/>
              </a:rPr>
              <a:t>数器</a:t>
            </a:r>
            <a:r>
              <a:rPr lang="en-US" altLang="zh-CN" sz="2200" dirty="0">
                <a:solidFill>
                  <a:srgbClr val="000000"/>
                </a:solidFill>
                <a:latin typeface="Arial" panose="020B0604020202020204"/>
                <a:ea typeface="黑体" panose="02010609060101010101" pitchFamily="49" charset="-122"/>
              </a:rPr>
              <a:t>PC</a:t>
            </a:r>
            <a:endParaRPr lang="zh-CN" altLang="en-US" sz="2200" dirty="0">
              <a:solidFill>
                <a:srgbClr val="000000"/>
              </a:solidFill>
              <a:latin typeface="Arial" panose="020B0604020202020204"/>
              <a:ea typeface="黑体" panose="02010609060101010101" pitchFamily="49" charset="-122"/>
            </a:endParaRPr>
          </a:p>
        </p:txBody>
      </p:sp>
      <p:cxnSp>
        <p:nvCxnSpPr>
          <p:cNvPr id="51" name="直接箭头连接符 50"/>
          <p:cNvCxnSpPr>
            <a:stCxn id="50" idx="3"/>
            <a:endCxn id="24" idx="1"/>
          </p:cNvCxnSpPr>
          <p:nvPr/>
        </p:nvCxnSpPr>
        <p:spPr bwMode="auto">
          <a:xfrm>
            <a:off x="1687158" y="2586798"/>
            <a:ext cx="1964859" cy="0"/>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52" name="文本框 51"/>
          <p:cNvSpPr txBox="1"/>
          <p:nvPr/>
        </p:nvSpPr>
        <p:spPr>
          <a:xfrm>
            <a:off x="2111644" y="2056650"/>
            <a:ext cx="748923" cy="430887"/>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地址</a:t>
            </a:r>
          </a:p>
        </p:txBody>
      </p:sp>
      <p:cxnSp>
        <p:nvCxnSpPr>
          <p:cNvPr id="53" name="直接箭头连接符 52"/>
          <p:cNvCxnSpPr/>
          <p:nvPr/>
        </p:nvCxnSpPr>
        <p:spPr bwMode="auto">
          <a:xfrm flipV="1">
            <a:off x="4708018" y="1812055"/>
            <a:ext cx="1963953" cy="774743"/>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54" name="文本框 53"/>
          <p:cNvSpPr txBox="1"/>
          <p:nvPr/>
        </p:nvSpPr>
        <p:spPr>
          <a:xfrm rot="20294186">
            <a:off x="5227230" y="1764461"/>
            <a:ext cx="748923" cy="430887"/>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取出</a:t>
            </a:r>
          </a:p>
        </p:txBody>
      </p:sp>
      <p:sp>
        <p:nvSpPr>
          <p:cNvPr id="55" name="矩形 54"/>
          <p:cNvSpPr/>
          <p:nvPr/>
        </p:nvSpPr>
        <p:spPr bwMode="auto">
          <a:xfrm>
            <a:off x="6816925" y="1433771"/>
            <a:ext cx="1896788" cy="2392691"/>
          </a:xfrm>
          <a:prstGeom prst="rect">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150000"/>
              </a:lnSpc>
              <a:spcBef>
                <a:spcPct val="0"/>
              </a:spcBef>
              <a:spcAft>
                <a:spcPct val="0"/>
              </a:spcAft>
            </a:pPr>
            <a:endParaRPr kumimoji="1"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6816925" y="4092049"/>
            <a:ext cx="1896788" cy="2392691"/>
          </a:xfrm>
          <a:prstGeom prst="rect">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150000"/>
              </a:lnSpc>
              <a:spcBef>
                <a:spcPct val="0"/>
              </a:spcBef>
              <a:spcAft>
                <a:spcPct val="0"/>
              </a:spcAft>
            </a:pPr>
            <a:r>
              <a:rPr kumimoji="1" lang="en-US" altLang="zh-CN" sz="4800" dirty="0">
                <a:solidFill>
                  <a:srgbClr val="000000"/>
                </a:solidFill>
                <a:latin typeface="微软雅黑" panose="020B0503020204020204" pitchFamily="34" charset="-122"/>
                <a:ea typeface="微软雅黑" panose="020B0503020204020204" pitchFamily="34" charset="-122"/>
              </a:rPr>
              <a:t>…</a:t>
            </a:r>
          </a:p>
        </p:txBody>
      </p:sp>
      <p:cxnSp>
        <p:nvCxnSpPr>
          <p:cNvPr id="57" name="直接箭头连接符 56"/>
          <p:cNvCxnSpPr/>
          <p:nvPr/>
        </p:nvCxnSpPr>
        <p:spPr bwMode="auto">
          <a:xfrm>
            <a:off x="4691098" y="3131439"/>
            <a:ext cx="1980873" cy="960610"/>
          </a:xfrm>
          <a:prstGeom prst="straightConnector1">
            <a:avLst/>
          </a:prstGeom>
          <a:solidFill>
            <a:srgbClr val="00E4A8"/>
          </a:solidFill>
          <a:ln w="38100" cap="sq" cmpd="sng" algn="ctr">
            <a:solidFill>
              <a:srgbClr val="000000"/>
            </a:solidFill>
            <a:prstDash val="solid"/>
            <a:round/>
            <a:headEnd type="none" w="sm" len="sm"/>
            <a:tailEnd type="triangle" w="lg" len="lg"/>
          </a:ln>
          <a:effectLst/>
        </p:spPr>
      </p:cxnSp>
      <p:sp>
        <p:nvSpPr>
          <p:cNvPr id="58" name="矩形 57"/>
          <p:cNvSpPr/>
          <p:nvPr/>
        </p:nvSpPr>
        <p:spPr bwMode="auto">
          <a:xfrm>
            <a:off x="3589356" y="4402865"/>
            <a:ext cx="1178628" cy="425678"/>
          </a:xfrm>
          <a:prstGeom prst="rect">
            <a:avLst/>
          </a:prstGeom>
          <a:noFill/>
          <a:ln w="28575"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操作数</a:t>
            </a:r>
          </a:p>
        </p:txBody>
      </p:sp>
      <p:cxnSp>
        <p:nvCxnSpPr>
          <p:cNvPr id="59" name="肘形连接符 58"/>
          <p:cNvCxnSpPr>
            <a:stCxn id="58" idx="3"/>
            <a:endCxn id="62" idx="1"/>
          </p:cNvCxnSpPr>
          <p:nvPr/>
        </p:nvCxnSpPr>
        <p:spPr bwMode="auto">
          <a:xfrm flipV="1">
            <a:off x="4767984" y="2323635"/>
            <a:ext cx="2149015" cy="2292069"/>
          </a:xfrm>
          <a:prstGeom prst="bentConnector3">
            <a:avLst>
              <a:gd name="adj1" fmla="val 55526"/>
            </a:avLst>
          </a:prstGeom>
          <a:solidFill>
            <a:srgbClr val="00E4A8"/>
          </a:solidFill>
          <a:ln w="38100" cap="sq" cmpd="sng" algn="ctr">
            <a:solidFill>
              <a:srgbClr val="00B050"/>
            </a:solidFill>
            <a:prstDash val="solid"/>
            <a:round/>
            <a:headEnd type="none" w="sm" len="sm"/>
            <a:tailEnd type="triangle" w="lg" len="lg"/>
          </a:ln>
          <a:effectLst/>
        </p:spPr>
      </p:cxnSp>
      <p:cxnSp>
        <p:nvCxnSpPr>
          <p:cNvPr id="60" name="肘形连接符 59"/>
          <p:cNvCxnSpPr>
            <a:stCxn id="64" idx="1"/>
          </p:cNvCxnSpPr>
          <p:nvPr/>
        </p:nvCxnSpPr>
        <p:spPr bwMode="auto">
          <a:xfrm rot="10800000" flipV="1">
            <a:off x="4969474" y="3369854"/>
            <a:ext cx="2135416" cy="1871967"/>
          </a:xfrm>
          <a:prstGeom prst="bentConnector3">
            <a:avLst>
              <a:gd name="adj1" fmla="val 41658"/>
            </a:avLst>
          </a:prstGeom>
          <a:solidFill>
            <a:srgbClr val="00E4A8"/>
          </a:solidFill>
          <a:ln w="38100" cap="sq" cmpd="sng" algn="ctr">
            <a:solidFill>
              <a:srgbClr val="FF0000"/>
            </a:solidFill>
            <a:prstDash val="solid"/>
            <a:round/>
            <a:headEnd type="none" w="sm" len="sm"/>
            <a:tailEnd type="triangle" w="lg" len="lg"/>
          </a:ln>
          <a:effectLst/>
        </p:spPr>
      </p:cxnSp>
      <p:sp>
        <p:nvSpPr>
          <p:cNvPr id="61" name="矩形 60"/>
          <p:cNvSpPr/>
          <p:nvPr/>
        </p:nvSpPr>
        <p:spPr bwMode="auto">
          <a:xfrm>
            <a:off x="7352635" y="1613534"/>
            <a:ext cx="950495" cy="397042"/>
          </a:xfrm>
          <a:prstGeom prst="rect">
            <a:avLst/>
          </a:prstGeom>
          <a:noFill/>
          <a:ln w="28575"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1" lang="zh-CN" altLang="en-US" sz="2400" dirty="0">
                <a:solidFill>
                  <a:srgbClr val="000000"/>
                </a:solidFill>
                <a:latin typeface="微软雅黑" panose="020B0503020204020204" pitchFamily="34" charset="-122"/>
                <a:ea typeface="微软雅黑" panose="020B0503020204020204" pitchFamily="34" charset="-122"/>
              </a:rPr>
              <a:t>分析</a:t>
            </a:r>
          </a:p>
        </p:txBody>
      </p:sp>
      <p:sp>
        <p:nvSpPr>
          <p:cNvPr id="62" name="矩形 61"/>
          <p:cNvSpPr/>
          <p:nvPr/>
        </p:nvSpPr>
        <p:spPr bwMode="auto">
          <a:xfrm>
            <a:off x="6916999" y="2125114"/>
            <a:ext cx="1821766" cy="397042"/>
          </a:xfrm>
          <a:prstGeom prst="rect">
            <a:avLst/>
          </a:prstGeom>
          <a:noFill/>
          <a:ln w="28575"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1" lang="zh-CN" altLang="en-US" sz="2400" dirty="0">
                <a:solidFill>
                  <a:srgbClr val="000000"/>
                </a:solidFill>
                <a:latin typeface="微软雅黑" panose="020B0503020204020204" pitchFamily="34" charset="-122"/>
                <a:ea typeface="微软雅黑" panose="020B0503020204020204" pitchFamily="34" charset="-122"/>
              </a:rPr>
              <a:t>获取操作数</a:t>
            </a:r>
          </a:p>
        </p:txBody>
      </p:sp>
      <p:sp>
        <p:nvSpPr>
          <p:cNvPr id="63" name="矩形 62"/>
          <p:cNvSpPr/>
          <p:nvPr/>
        </p:nvSpPr>
        <p:spPr bwMode="auto">
          <a:xfrm>
            <a:off x="7352635" y="2636694"/>
            <a:ext cx="950495" cy="397042"/>
          </a:xfrm>
          <a:prstGeom prst="rect">
            <a:avLst/>
          </a:prstGeom>
          <a:noFill/>
          <a:ln w="28575"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1" lang="zh-CN" altLang="en-US" sz="2400" dirty="0">
                <a:solidFill>
                  <a:srgbClr val="000000"/>
                </a:solidFill>
                <a:latin typeface="微软雅黑" panose="020B0503020204020204" pitchFamily="34" charset="-122"/>
                <a:ea typeface="微软雅黑" panose="020B0503020204020204" pitchFamily="34" charset="-122"/>
              </a:rPr>
              <a:t>执行</a:t>
            </a:r>
          </a:p>
        </p:txBody>
      </p:sp>
      <p:sp>
        <p:nvSpPr>
          <p:cNvPr id="64" name="矩形 63"/>
          <p:cNvSpPr/>
          <p:nvPr/>
        </p:nvSpPr>
        <p:spPr bwMode="auto">
          <a:xfrm>
            <a:off x="7104890" y="3148274"/>
            <a:ext cx="1445985" cy="443162"/>
          </a:xfrm>
          <a:prstGeom prst="rect">
            <a:avLst/>
          </a:prstGeom>
          <a:noFill/>
          <a:ln w="28575"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1" lang="zh-CN" altLang="en-US" sz="2400" dirty="0">
                <a:solidFill>
                  <a:srgbClr val="000000"/>
                </a:solidFill>
                <a:latin typeface="微软雅黑" panose="020B0503020204020204" pitchFamily="34" charset="-122"/>
                <a:ea typeface="微软雅黑" panose="020B0503020204020204" pitchFamily="34" charset="-122"/>
              </a:rPr>
              <a:t>存放结果</a:t>
            </a:r>
          </a:p>
        </p:txBody>
      </p:sp>
    </p:spTree>
    <p:extLst>
      <p:ext uri="{BB962C8B-B14F-4D97-AF65-F5344CB8AC3E}">
        <p14:creationId xmlns:p14="http://schemas.microsoft.com/office/powerpoint/2010/main" val="33663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22" presetClass="entr" presetSubtype="8"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22" presetClass="entr" presetSubtype="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down)">
                                      <p:cBhvr>
                                        <p:cTn id="39" dur="500"/>
                                        <p:tgtEl>
                                          <p:spTgt spid="58"/>
                                        </p:tgtEl>
                                      </p:cBhvr>
                                    </p:animEffect>
                                  </p:childTnLst>
                                </p:cTn>
                              </p:par>
                              <p:par>
                                <p:cTn id="40" presetID="22" presetClass="entr" presetSubtype="4"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down)">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22" presetClass="entr" presetSubtype="2"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right)">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P spid="54" grpId="0"/>
      <p:bldP spid="55" grpId="0" animBg="1"/>
      <p:bldP spid="56" grpId="0" animBg="1"/>
      <p:bldP spid="58" grpId="0" animBg="1"/>
      <p:bldP spid="61" grpId="0"/>
      <p:bldP spid="62" grpId="0"/>
      <p:bldP spid="63" grpId="0"/>
      <p:bldP spid="6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微机读取一条指令的过程</a:t>
            </a:r>
          </a:p>
        </p:txBody>
      </p:sp>
      <p:grpSp>
        <p:nvGrpSpPr>
          <p:cNvPr id="25" name="组合 24"/>
          <p:cNvGrpSpPr/>
          <p:nvPr/>
        </p:nvGrpSpPr>
        <p:grpSpPr>
          <a:xfrm>
            <a:off x="5246711" y="3098160"/>
            <a:ext cx="1565755" cy="2367420"/>
            <a:chOff x="5123144" y="2492679"/>
            <a:chExt cx="1919006" cy="3056352"/>
          </a:xfrm>
          <a:noFill/>
        </p:grpSpPr>
        <p:sp>
          <p:nvSpPr>
            <p:cNvPr id="26" name="矩形 25"/>
            <p:cNvSpPr/>
            <p:nvPr/>
          </p:nvSpPr>
          <p:spPr bwMode="auto">
            <a:xfrm>
              <a:off x="5123145" y="2492679"/>
              <a:ext cx="1919005" cy="764088"/>
            </a:xfrm>
            <a:prstGeom prst="rect">
              <a:avLst/>
            </a:prstGeom>
            <a:grpFill/>
            <a:ln w="38100"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3600" dirty="0">
                  <a:solidFill>
                    <a:srgbClr val="000000"/>
                  </a:solidFill>
                  <a:latin typeface="Times New Roman" pitchFamily="18" charset="0"/>
                  <a:ea typeface="宋体" pitchFamily="2" charset="-122"/>
                </a:rPr>
                <a:t>…</a:t>
              </a:r>
              <a:endParaRPr kumimoji="1" lang="zh-CN" altLang="en-US" sz="3600" dirty="0">
                <a:solidFill>
                  <a:srgbClr val="000000"/>
                </a:solidFill>
                <a:latin typeface="Times New Roman" pitchFamily="18" charset="0"/>
                <a:ea typeface="宋体" pitchFamily="2" charset="-122"/>
              </a:endParaRPr>
            </a:p>
          </p:txBody>
        </p:sp>
        <p:sp>
          <p:nvSpPr>
            <p:cNvPr id="27" name="矩形 26"/>
            <p:cNvSpPr/>
            <p:nvPr/>
          </p:nvSpPr>
          <p:spPr bwMode="auto">
            <a:xfrm>
              <a:off x="5123144" y="3256767"/>
              <a:ext cx="1919005" cy="764088"/>
            </a:xfrm>
            <a:prstGeom prst="rect">
              <a:avLst/>
            </a:prstGeom>
            <a:grpFill/>
            <a:ln w="38100"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3600" dirty="0">
                  <a:solidFill>
                    <a:srgbClr val="000000"/>
                  </a:solidFill>
                  <a:latin typeface="Times New Roman" pitchFamily="18" charset="0"/>
                  <a:ea typeface="宋体" pitchFamily="2" charset="-122"/>
                </a:rPr>
                <a:t>…</a:t>
              </a:r>
              <a:endParaRPr kumimoji="1" lang="zh-CN" altLang="en-US" sz="3600" dirty="0">
                <a:solidFill>
                  <a:srgbClr val="000000"/>
                </a:solidFill>
                <a:latin typeface="Times New Roman" pitchFamily="18" charset="0"/>
                <a:ea typeface="宋体" pitchFamily="2" charset="-122"/>
              </a:endParaRPr>
            </a:p>
          </p:txBody>
        </p:sp>
        <p:sp>
          <p:nvSpPr>
            <p:cNvPr id="28" name="矩形 27"/>
            <p:cNvSpPr/>
            <p:nvPr/>
          </p:nvSpPr>
          <p:spPr bwMode="auto">
            <a:xfrm>
              <a:off x="5123144" y="4020855"/>
              <a:ext cx="1919005" cy="764088"/>
            </a:xfrm>
            <a:prstGeom prst="rect">
              <a:avLst/>
            </a:prstGeom>
            <a:grpFill/>
            <a:ln w="38100"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2400" dirty="0">
                  <a:solidFill>
                    <a:srgbClr val="000000"/>
                  </a:solidFill>
                  <a:latin typeface="Times New Roman" pitchFamily="18" charset="0"/>
                  <a:ea typeface="宋体" pitchFamily="2" charset="-122"/>
                </a:rPr>
                <a:t>B1H</a:t>
              </a:r>
              <a:endParaRPr kumimoji="1" lang="zh-CN" altLang="en-US" sz="2400" dirty="0">
                <a:solidFill>
                  <a:srgbClr val="000000"/>
                </a:solidFill>
                <a:latin typeface="Times New Roman" pitchFamily="18" charset="0"/>
                <a:ea typeface="宋体" pitchFamily="2" charset="-122"/>
              </a:endParaRPr>
            </a:p>
          </p:txBody>
        </p:sp>
        <p:sp>
          <p:nvSpPr>
            <p:cNvPr id="29" name="矩形 28"/>
            <p:cNvSpPr/>
            <p:nvPr/>
          </p:nvSpPr>
          <p:spPr bwMode="auto">
            <a:xfrm>
              <a:off x="5123144" y="4784943"/>
              <a:ext cx="1919005" cy="764088"/>
            </a:xfrm>
            <a:prstGeom prst="rect">
              <a:avLst/>
            </a:prstGeom>
            <a:grpFill/>
            <a:ln w="38100" cap="sq" cmpd="sng" algn="ctr">
              <a:solidFill>
                <a:srgbClr val="00E4A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3600" dirty="0">
                  <a:solidFill>
                    <a:srgbClr val="000000"/>
                  </a:solidFill>
                  <a:latin typeface="Times New Roman" pitchFamily="18" charset="0"/>
                  <a:ea typeface="宋体" pitchFamily="2" charset="-122"/>
                </a:rPr>
                <a:t>…</a:t>
              </a:r>
              <a:endParaRPr kumimoji="1" lang="zh-CN" altLang="en-US" sz="3600" dirty="0">
                <a:solidFill>
                  <a:srgbClr val="000000"/>
                </a:solidFill>
                <a:latin typeface="Times New Roman" pitchFamily="18" charset="0"/>
                <a:ea typeface="宋体" pitchFamily="2" charset="-122"/>
              </a:endParaRPr>
            </a:p>
          </p:txBody>
        </p:sp>
      </p:grpSp>
      <p:sp>
        <p:nvSpPr>
          <p:cNvPr id="30" name="文本框 29"/>
          <p:cNvSpPr txBox="1"/>
          <p:nvPr/>
        </p:nvSpPr>
        <p:spPr>
          <a:xfrm>
            <a:off x="5372998" y="2475625"/>
            <a:ext cx="1313180" cy="430887"/>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内存储器</a:t>
            </a:r>
          </a:p>
        </p:txBody>
      </p:sp>
      <p:sp>
        <p:nvSpPr>
          <p:cNvPr id="31" name="矩形 30"/>
          <p:cNvSpPr/>
          <p:nvPr/>
        </p:nvSpPr>
        <p:spPr bwMode="auto">
          <a:xfrm>
            <a:off x="1378256" y="1988050"/>
            <a:ext cx="1588720" cy="591855"/>
          </a:xfrm>
          <a:prstGeom prst="rect">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2800" dirty="0">
                <a:solidFill>
                  <a:srgbClr val="000000"/>
                </a:solidFill>
                <a:latin typeface="Times New Roman" pitchFamily="18" charset="0"/>
                <a:ea typeface="宋体" pitchFamily="2" charset="-122"/>
              </a:rPr>
              <a:t>1000FH</a:t>
            </a:r>
            <a:endParaRPr kumimoji="1" lang="zh-CN" altLang="en-US" sz="2800" dirty="0">
              <a:solidFill>
                <a:srgbClr val="000000"/>
              </a:solidFill>
              <a:latin typeface="Times New Roman" pitchFamily="18" charset="0"/>
              <a:ea typeface="宋体" pitchFamily="2" charset="-122"/>
            </a:endParaRPr>
          </a:p>
        </p:txBody>
      </p:sp>
      <p:sp>
        <p:nvSpPr>
          <p:cNvPr id="32" name="矩形 31"/>
          <p:cNvSpPr/>
          <p:nvPr/>
        </p:nvSpPr>
        <p:spPr bwMode="auto">
          <a:xfrm>
            <a:off x="1378256" y="3363407"/>
            <a:ext cx="1588720" cy="591855"/>
          </a:xfrm>
          <a:prstGeom prst="rect">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1" lang="en-US" altLang="zh-CN" sz="2800" dirty="0">
                <a:solidFill>
                  <a:srgbClr val="000000"/>
                </a:solidFill>
                <a:latin typeface="Times New Roman" pitchFamily="18" charset="0"/>
                <a:ea typeface="宋体" pitchFamily="2" charset="-122"/>
              </a:rPr>
              <a:t>1000FH</a:t>
            </a:r>
            <a:endParaRPr kumimoji="1" lang="zh-CN" altLang="en-US" sz="2800" dirty="0">
              <a:solidFill>
                <a:srgbClr val="000000"/>
              </a:solidFill>
              <a:latin typeface="Times New Roman" pitchFamily="18" charset="0"/>
              <a:ea typeface="宋体" pitchFamily="2" charset="-122"/>
            </a:endParaRPr>
          </a:p>
        </p:txBody>
      </p:sp>
      <p:sp>
        <p:nvSpPr>
          <p:cNvPr id="33" name="文本框 32"/>
          <p:cNvSpPr txBox="1"/>
          <p:nvPr/>
        </p:nvSpPr>
        <p:spPr>
          <a:xfrm>
            <a:off x="802456" y="2044738"/>
            <a:ext cx="575799" cy="430887"/>
          </a:xfrm>
          <a:prstGeom prst="rect">
            <a:avLst/>
          </a:prstGeom>
          <a:noFill/>
        </p:spPr>
        <p:txBody>
          <a:bodyPr wrap="none" rtlCol="0">
            <a:spAutoFit/>
          </a:bodyPr>
          <a:lstStyle/>
          <a:p>
            <a:r>
              <a:rPr lang="en-US" altLang="zh-CN" sz="2200" dirty="0">
                <a:solidFill>
                  <a:srgbClr val="000000"/>
                </a:solidFill>
                <a:latin typeface="Arial" panose="020B0604020202020204"/>
                <a:ea typeface="黑体" panose="02010609060101010101" pitchFamily="49" charset="-122"/>
              </a:rPr>
              <a:t>PC</a:t>
            </a:r>
            <a:endParaRPr lang="zh-CN" altLang="en-US" sz="2200" dirty="0">
              <a:solidFill>
                <a:srgbClr val="000000"/>
              </a:solidFill>
              <a:latin typeface="Arial" panose="020B0604020202020204"/>
              <a:ea typeface="黑体" panose="02010609060101010101" pitchFamily="49" charset="-122"/>
            </a:endParaRPr>
          </a:p>
        </p:txBody>
      </p:sp>
      <p:sp>
        <p:nvSpPr>
          <p:cNvPr id="34" name="文本框 33"/>
          <p:cNvSpPr txBox="1"/>
          <p:nvPr/>
        </p:nvSpPr>
        <p:spPr>
          <a:xfrm>
            <a:off x="287057" y="3294513"/>
            <a:ext cx="1031051" cy="769441"/>
          </a:xfrm>
          <a:prstGeom prst="rect">
            <a:avLst/>
          </a:prstGeom>
          <a:noFill/>
        </p:spPr>
        <p:txBody>
          <a:bodyPr wrap="none" rtlCol="0">
            <a:spAutoFit/>
          </a:bodyPr>
          <a:lstStyle/>
          <a:p>
            <a:pPr algn="ctr"/>
            <a:r>
              <a:rPr lang="zh-CN" altLang="en-US" sz="2200" dirty="0">
                <a:solidFill>
                  <a:srgbClr val="000000"/>
                </a:solidFill>
                <a:latin typeface="Arial" panose="020B0604020202020204"/>
                <a:ea typeface="黑体" panose="02010609060101010101" pitchFamily="49" charset="-122"/>
              </a:rPr>
              <a:t>地址</a:t>
            </a:r>
            <a:endParaRPr lang="en-US" altLang="zh-CN" sz="2200" dirty="0">
              <a:solidFill>
                <a:srgbClr val="000000"/>
              </a:solidFill>
              <a:latin typeface="Arial" panose="020B0604020202020204"/>
              <a:ea typeface="黑体" panose="02010609060101010101" pitchFamily="49" charset="-122"/>
            </a:endParaRPr>
          </a:p>
          <a:p>
            <a:pPr algn="ctr"/>
            <a:r>
              <a:rPr lang="zh-CN" altLang="en-US" sz="2200" dirty="0">
                <a:solidFill>
                  <a:srgbClr val="000000"/>
                </a:solidFill>
                <a:latin typeface="Arial" panose="020B0604020202020204"/>
                <a:ea typeface="黑体" panose="02010609060101010101" pitchFamily="49" charset="-122"/>
              </a:rPr>
              <a:t>寄存器</a:t>
            </a:r>
          </a:p>
        </p:txBody>
      </p:sp>
      <p:sp>
        <p:nvSpPr>
          <p:cNvPr id="35" name="椭圆 34"/>
          <p:cNvSpPr/>
          <p:nvPr/>
        </p:nvSpPr>
        <p:spPr bwMode="auto">
          <a:xfrm>
            <a:off x="5058822" y="4162871"/>
            <a:ext cx="1941534" cy="769441"/>
          </a:xfrm>
          <a:prstGeom prst="ellipse">
            <a:avLst/>
          </a:prstGeom>
          <a:noFill/>
          <a:ln w="28575"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kumimoji="1" lang="zh-CN" altLang="en-US" sz="2400">
              <a:solidFill>
                <a:srgbClr val="000000"/>
              </a:solidFill>
              <a:latin typeface="Times New Roman" pitchFamily="18" charset="0"/>
              <a:ea typeface="宋体" pitchFamily="2" charset="-122"/>
            </a:endParaRPr>
          </a:p>
        </p:txBody>
      </p:sp>
      <p:cxnSp>
        <p:nvCxnSpPr>
          <p:cNvPr id="36" name="直接箭头连接符 35"/>
          <p:cNvCxnSpPr>
            <a:stCxn id="31" idx="2"/>
            <a:endCxn id="32" idx="0"/>
          </p:cNvCxnSpPr>
          <p:nvPr/>
        </p:nvCxnSpPr>
        <p:spPr bwMode="auto">
          <a:xfrm>
            <a:off x="2172616" y="2579905"/>
            <a:ext cx="0" cy="783502"/>
          </a:xfrm>
          <a:prstGeom prst="straightConnector1">
            <a:avLst/>
          </a:prstGeom>
          <a:solidFill>
            <a:srgbClr val="00E4A8"/>
          </a:solidFill>
          <a:ln w="38100" cap="sq" cmpd="sng" algn="ctr">
            <a:solidFill>
              <a:srgbClr val="FFC000"/>
            </a:solidFill>
            <a:prstDash val="solid"/>
            <a:round/>
            <a:headEnd type="none" w="sm" len="sm"/>
            <a:tailEnd type="triangle" w="lg" len="lg"/>
          </a:ln>
          <a:effectLst/>
        </p:spPr>
      </p:cxnSp>
      <p:sp>
        <p:nvSpPr>
          <p:cNvPr id="37" name="椭圆 36"/>
          <p:cNvSpPr/>
          <p:nvPr/>
        </p:nvSpPr>
        <p:spPr bwMode="auto">
          <a:xfrm>
            <a:off x="3119531" y="1182210"/>
            <a:ext cx="725356" cy="725356"/>
          </a:xfrm>
          <a:prstGeom prst="ellipse">
            <a:avLst/>
          </a:prstGeom>
          <a:noFill/>
          <a:ln w="38100" cap="sq"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1" lang="en-US" altLang="zh-CN" sz="2400" b="1" dirty="0">
                <a:solidFill>
                  <a:srgbClr val="000000"/>
                </a:solidFill>
                <a:latin typeface="Times New Roman" pitchFamily="18" charset="0"/>
                <a:ea typeface="宋体" pitchFamily="2" charset="-122"/>
              </a:rPr>
              <a:t>+1</a:t>
            </a:r>
            <a:endParaRPr kumimoji="1" lang="zh-CN" altLang="en-US" sz="2400" b="1" dirty="0">
              <a:solidFill>
                <a:srgbClr val="000000"/>
              </a:solidFill>
              <a:latin typeface="Times New Roman" pitchFamily="18" charset="0"/>
              <a:ea typeface="宋体" pitchFamily="2" charset="-122"/>
            </a:endParaRPr>
          </a:p>
        </p:txBody>
      </p:sp>
      <p:cxnSp>
        <p:nvCxnSpPr>
          <p:cNvPr id="38" name="肘形连接符 37"/>
          <p:cNvCxnSpPr>
            <a:stCxn id="31" idx="3"/>
            <a:endCxn id="37" idx="4"/>
          </p:cNvCxnSpPr>
          <p:nvPr/>
        </p:nvCxnSpPr>
        <p:spPr bwMode="auto">
          <a:xfrm flipV="1">
            <a:off x="2966976" y="1907566"/>
            <a:ext cx="515233" cy="376412"/>
          </a:xfrm>
          <a:prstGeom prst="bentConnector2">
            <a:avLst/>
          </a:prstGeom>
          <a:solidFill>
            <a:srgbClr val="00E4A8"/>
          </a:solidFill>
          <a:ln w="38100" cap="sq" cmpd="sng" algn="ctr">
            <a:solidFill>
              <a:srgbClr val="FFC000"/>
            </a:solidFill>
            <a:prstDash val="solid"/>
            <a:round/>
            <a:headEnd type="none" w="sm" len="sm"/>
            <a:tailEnd type="triangle" w="lg" len="lg"/>
          </a:ln>
          <a:effectLst/>
        </p:spPr>
      </p:cxnSp>
      <p:cxnSp>
        <p:nvCxnSpPr>
          <p:cNvPr id="39" name="肘形连接符 38"/>
          <p:cNvCxnSpPr>
            <a:stCxn id="37" idx="2"/>
            <a:endCxn id="31" idx="0"/>
          </p:cNvCxnSpPr>
          <p:nvPr/>
        </p:nvCxnSpPr>
        <p:spPr bwMode="auto">
          <a:xfrm rot="10800000" flipV="1">
            <a:off x="2172617" y="1544888"/>
            <a:ext cx="946915" cy="443162"/>
          </a:xfrm>
          <a:prstGeom prst="bentConnector2">
            <a:avLst/>
          </a:prstGeom>
          <a:solidFill>
            <a:srgbClr val="00E4A8"/>
          </a:solidFill>
          <a:ln w="38100" cap="sq" cmpd="sng" algn="ctr">
            <a:solidFill>
              <a:srgbClr val="FFC000"/>
            </a:solidFill>
            <a:prstDash val="solid"/>
            <a:round/>
            <a:headEnd type="none" w="sm" len="sm"/>
            <a:tailEnd type="triangle" w="lg" len="lg"/>
          </a:ln>
          <a:effectLst/>
        </p:spPr>
      </p:cxnSp>
      <p:cxnSp>
        <p:nvCxnSpPr>
          <p:cNvPr id="40" name="直接箭头连接符 39"/>
          <p:cNvCxnSpPr>
            <a:stCxn id="32" idx="2"/>
          </p:cNvCxnSpPr>
          <p:nvPr/>
        </p:nvCxnSpPr>
        <p:spPr bwMode="auto">
          <a:xfrm>
            <a:off x="2172616" y="3955262"/>
            <a:ext cx="0" cy="591856"/>
          </a:xfrm>
          <a:prstGeom prst="straightConnector1">
            <a:avLst/>
          </a:prstGeom>
          <a:solidFill>
            <a:srgbClr val="00E4A8"/>
          </a:solidFill>
          <a:ln w="38100" cap="sq" cmpd="sng" algn="ctr">
            <a:solidFill>
              <a:srgbClr val="FFC000"/>
            </a:solidFill>
            <a:prstDash val="solid"/>
            <a:round/>
            <a:headEnd type="none" w="sm" len="sm"/>
            <a:tailEnd type="triangle" w="lg" len="lg"/>
          </a:ln>
          <a:effectLst/>
        </p:spPr>
      </p:cxnSp>
      <p:cxnSp>
        <p:nvCxnSpPr>
          <p:cNvPr id="41" name="直接箭头连接符 40"/>
          <p:cNvCxnSpPr/>
          <p:nvPr/>
        </p:nvCxnSpPr>
        <p:spPr bwMode="auto">
          <a:xfrm>
            <a:off x="2172616" y="4547118"/>
            <a:ext cx="2886206" cy="0"/>
          </a:xfrm>
          <a:prstGeom prst="straightConnector1">
            <a:avLst/>
          </a:prstGeom>
          <a:solidFill>
            <a:srgbClr val="00E4A8"/>
          </a:solidFill>
          <a:ln w="38100" cap="sq" cmpd="sng" algn="ctr">
            <a:solidFill>
              <a:srgbClr val="FFC000"/>
            </a:solidFill>
            <a:prstDash val="solid"/>
            <a:round/>
            <a:headEnd type="none" w="sm" len="sm"/>
            <a:tailEnd type="triangle" w="lg" len="lg"/>
          </a:ln>
          <a:effectLst/>
        </p:spPr>
      </p:cxnSp>
      <p:sp>
        <p:nvSpPr>
          <p:cNvPr id="42" name="文本框 41"/>
          <p:cNvSpPr txBox="1"/>
          <p:nvPr/>
        </p:nvSpPr>
        <p:spPr>
          <a:xfrm>
            <a:off x="1516025" y="4547117"/>
            <a:ext cx="1313180" cy="430887"/>
          </a:xfrm>
          <a:prstGeom prst="rect">
            <a:avLst/>
          </a:prstGeom>
          <a:noFill/>
        </p:spPr>
        <p:txBody>
          <a:bodyPr wrap="none" rtlCol="0">
            <a:spAutoFit/>
          </a:bodyPr>
          <a:lstStyle/>
          <a:p>
            <a:pPr algn="ctr"/>
            <a:r>
              <a:rPr lang="zh-CN" altLang="en-US" sz="2200" dirty="0">
                <a:solidFill>
                  <a:srgbClr val="000000"/>
                </a:solidFill>
                <a:latin typeface="Arial" panose="020B0604020202020204"/>
                <a:ea typeface="黑体" panose="02010609060101010101" pitchFamily="49" charset="-122"/>
              </a:rPr>
              <a:t>地址总线</a:t>
            </a:r>
            <a:endParaRPr lang="en-US" altLang="zh-CN" sz="2200" dirty="0">
              <a:solidFill>
                <a:srgbClr val="000000"/>
              </a:solidFill>
              <a:latin typeface="Arial" panose="020B0604020202020204"/>
              <a:ea typeface="黑体" panose="02010609060101010101" pitchFamily="49" charset="-122"/>
            </a:endParaRPr>
          </a:p>
        </p:txBody>
      </p:sp>
      <p:sp>
        <p:nvSpPr>
          <p:cNvPr id="43" name="矩形 42"/>
          <p:cNvSpPr/>
          <p:nvPr/>
        </p:nvSpPr>
        <p:spPr>
          <a:xfrm>
            <a:off x="3305056" y="4085354"/>
            <a:ext cx="1277914" cy="492443"/>
          </a:xfrm>
          <a:prstGeom prst="rect">
            <a:avLst/>
          </a:prstGeom>
        </p:spPr>
        <p:txBody>
          <a:bodyPr wrap="none">
            <a:spAutoFit/>
          </a:bodyPr>
          <a:lstStyle/>
          <a:p>
            <a:pPr algn="ctr" eaLnBrk="0" fontAlgn="base" hangingPunct="0">
              <a:spcBef>
                <a:spcPct val="0"/>
              </a:spcBef>
              <a:spcAft>
                <a:spcPct val="0"/>
              </a:spcAft>
            </a:pPr>
            <a:r>
              <a:rPr kumimoji="1" lang="en-US" altLang="zh-CN" sz="2600" dirty="0">
                <a:solidFill>
                  <a:srgbClr val="000000"/>
                </a:solidFill>
                <a:latin typeface="Times New Roman" pitchFamily="18" charset="0"/>
                <a:ea typeface="宋体" pitchFamily="2" charset="-122"/>
              </a:rPr>
              <a:t>1000FH</a:t>
            </a:r>
            <a:endParaRPr kumimoji="1" lang="zh-CN" altLang="en-US" sz="2600" dirty="0">
              <a:solidFill>
                <a:srgbClr val="000000"/>
              </a:solidFill>
              <a:latin typeface="Times New Roman" pitchFamily="18" charset="0"/>
              <a:ea typeface="宋体" pitchFamily="2" charset="-122"/>
            </a:endParaRPr>
          </a:p>
        </p:txBody>
      </p:sp>
      <p:cxnSp>
        <p:nvCxnSpPr>
          <p:cNvPr id="44" name="肘形连接符 43"/>
          <p:cNvCxnSpPr>
            <a:endCxn id="29" idx="2"/>
          </p:cNvCxnSpPr>
          <p:nvPr/>
        </p:nvCxnSpPr>
        <p:spPr bwMode="auto">
          <a:xfrm flipV="1">
            <a:off x="3224592" y="5465580"/>
            <a:ext cx="2804996" cy="465077"/>
          </a:xfrm>
          <a:prstGeom prst="bentConnector2">
            <a:avLst/>
          </a:prstGeom>
          <a:solidFill>
            <a:srgbClr val="00E4A8"/>
          </a:solidFill>
          <a:ln w="38100" cap="sq" cmpd="sng" algn="ctr">
            <a:solidFill>
              <a:srgbClr val="FFC000"/>
            </a:solidFill>
            <a:prstDash val="solid"/>
            <a:round/>
            <a:headEnd type="none" w="sm" len="sm"/>
            <a:tailEnd type="triangle" w="lg" len="lg"/>
          </a:ln>
          <a:effectLst/>
        </p:spPr>
      </p:cxnSp>
      <p:sp>
        <p:nvSpPr>
          <p:cNvPr id="66" name="文本框 65"/>
          <p:cNvSpPr txBox="1"/>
          <p:nvPr/>
        </p:nvSpPr>
        <p:spPr>
          <a:xfrm>
            <a:off x="1503931" y="5465578"/>
            <a:ext cx="2441694" cy="430887"/>
          </a:xfrm>
          <a:prstGeom prst="rect">
            <a:avLst/>
          </a:prstGeom>
          <a:noFill/>
        </p:spPr>
        <p:txBody>
          <a:bodyPr wrap="none" rtlCol="0">
            <a:spAutoFit/>
          </a:bodyPr>
          <a:lstStyle/>
          <a:p>
            <a:pPr algn="ctr"/>
            <a:r>
              <a:rPr lang="zh-CN" altLang="en-US" sz="2200" dirty="0">
                <a:solidFill>
                  <a:srgbClr val="000000"/>
                </a:solidFill>
                <a:latin typeface="Arial" panose="020B0604020202020204"/>
                <a:ea typeface="黑体" panose="02010609060101010101" pitchFamily="49" charset="-122"/>
              </a:rPr>
              <a:t>“读存储器”命令</a:t>
            </a:r>
            <a:endParaRPr lang="en-US" altLang="zh-CN" sz="2200" dirty="0">
              <a:solidFill>
                <a:srgbClr val="000000"/>
              </a:solidFill>
              <a:latin typeface="Arial" panose="020B0604020202020204"/>
              <a:ea typeface="黑体" panose="02010609060101010101" pitchFamily="49" charset="-122"/>
            </a:endParaRPr>
          </a:p>
        </p:txBody>
      </p:sp>
      <p:cxnSp>
        <p:nvCxnSpPr>
          <p:cNvPr id="67" name="肘形连接符 66"/>
          <p:cNvCxnSpPr>
            <a:stCxn id="35" idx="6"/>
          </p:cNvCxnSpPr>
          <p:nvPr/>
        </p:nvCxnSpPr>
        <p:spPr bwMode="auto">
          <a:xfrm flipV="1">
            <a:off x="7000356" y="2906512"/>
            <a:ext cx="1117861" cy="1641080"/>
          </a:xfrm>
          <a:prstGeom prst="bentConnector2">
            <a:avLst/>
          </a:prstGeom>
          <a:solidFill>
            <a:srgbClr val="00E4A8"/>
          </a:solidFill>
          <a:ln w="38100" cap="sq" cmpd="sng" algn="ctr">
            <a:solidFill>
              <a:srgbClr val="FFC000"/>
            </a:solidFill>
            <a:prstDash val="solid"/>
            <a:round/>
            <a:headEnd type="none" w="sm" len="sm"/>
            <a:tailEnd type="triangle" w="lg" len="lg"/>
          </a:ln>
          <a:effectLst/>
        </p:spPr>
      </p:cxnSp>
      <p:sp>
        <p:nvSpPr>
          <p:cNvPr id="68" name="文本框 67"/>
          <p:cNvSpPr txBox="1"/>
          <p:nvPr/>
        </p:nvSpPr>
        <p:spPr>
          <a:xfrm>
            <a:off x="7461627" y="2475624"/>
            <a:ext cx="1313180" cy="430887"/>
          </a:xfrm>
          <a:prstGeom prst="rect">
            <a:avLst/>
          </a:prstGeom>
          <a:noFill/>
        </p:spPr>
        <p:txBody>
          <a:bodyPr wrap="none" rtlCol="0">
            <a:spAutoFit/>
          </a:bodyPr>
          <a:lstStyle/>
          <a:p>
            <a:r>
              <a:rPr lang="zh-CN" altLang="en-US" sz="2200" dirty="0">
                <a:solidFill>
                  <a:srgbClr val="000000"/>
                </a:solidFill>
                <a:latin typeface="Arial" panose="020B0604020202020204"/>
                <a:ea typeface="黑体" panose="02010609060101010101" pitchFamily="49" charset="-122"/>
              </a:rPr>
              <a:t>指令译码</a:t>
            </a:r>
          </a:p>
        </p:txBody>
      </p:sp>
      <p:sp>
        <p:nvSpPr>
          <p:cNvPr id="69" name="文本框 68"/>
          <p:cNvSpPr txBox="1"/>
          <p:nvPr/>
        </p:nvSpPr>
        <p:spPr>
          <a:xfrm>
            <a:off x="8178724" y="3131247"/>
            <a:ext cx="535575" cy="1446550"/>
          </a:xfrm>
          <a:prstGeom prst="rect">
            <a:avLst/>
          </a:prstGeom>
          <a:noFill/>
        </p:spPr>
        <p:txBody>
          <a:bodyPr wrap="square" rtlCol="0">
            <a:spAutoFit/>
          </a:bodyPr>
          <a:lstStyle/>
          <a:p>
            <a:r>
              <a:rPr lang="zh-CN" altLang="en-US" sz="2200" dirty="0">
                <a:solidFill>
                  <a:srgbClr val="000000"/>
                </a:solidFill>
                <a:latin typeface="Arial" panose="020B0604020202020204"/>
                <a:ea typeface="黑体" panose="02010609060101010101" pitchFamily="49" charset="-122"/>
              </a:rPr>
              <a:t>数据总线</a:t>
            </a:r>
          </a:p>
        </p:txBody>
      </p:sp>
      <p:sp>
        <p:nvSpPr>
          <p:cNvPr id="70" name="矩形 69"/>
          <p:cNvSpPr/>
          <p:nvPr/>
        </p:nvSpPr>
        <p:spPr>
          <a:xfrm>
            <a:off x="7231987" y="4540680"/>
            <a:ext cx="814647" cy="492443"/>
          </a:xfrm>
          <a:prstGeom prst="rect">
            <a:avLst/>
          </a:prstGeom>
        </p:spPr>
        <p:txBody>
          <a:bodyPr wrap="none">
            <a:spAutoFit/>
          </a:bodyPr>
          <a:lstStyle/>
          <a:p>
            <a:pPr algn="ctr" eaLnBrk="0" fontAlgn="base" hangingPunct="0">
              <a:spcBef>
                <a:spcPct val="0"/>
              </a:spcBef>
              <a:spcAft>
                <a:spcPct val="0"/>
              </a:spcAft>
            </a:pPr>
            <a:r>
              <a:rPr kumimoji="1" lang="en-US" altLang="zh-CN" sz="2600" dirty="0">
                <a:solidFill>
                  <a:srgbClr val="000000"/>
                </a:solidFill>
                <a:latin typeface="Times New Roman" pitchFamily="18" charset="0"/>
                <a:ea typeface="宋体" pitchFamily="2" charset="-122"/>
              </a:rPr>
              <a:t>B1H</a:t>
            </a:r>
            <a:endParaRPr kumimoji="1" lang="zh-CN" altLang="en-US" sz="2600" dirty="0">
              <a:solidFill>
                <a:srgbClr val="000000"/>
              </a:solidFill>
              <a:latin typeface="Times New Roman" pitchFamily="18" charset="0"/>
              <a:ea typeface="宋体" pitchFamily="2" charset="-122"/>
            </a:endParaRPr>
          </a:p>
        </p:txBody>
      </p:sp>
    </p:spTree>
    <p:extLst>
      <p:ext uri="{BB962C8B-B14F-4D97-AF65-F5344CB8AC3E}">
        <p14:creationId xmlns:p14="http://schemas.microsoft.com/office/powerpoint/2010/main" val="36034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500"/>
                                        <p:tgtEl>
                                          <p:spTgt spid="3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22" presetClass="entr" presetSubtype="1"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500"/>
                                        <p:tgtEl>
                                          <p:spTgt spid="3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down)">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righ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up)">
                                      <p:cBhvr>
                                        <p:cTn id="52" dur="500"/>
                                        <p:tgtEl>
                                          <p:spTgt spid="42"/>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par>
                                <p:cTn id="61" presetID="22" presetClass="entr" presetSubtype="8"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par>
                                <p:cTn id="69" presetID="22" presetClass="entr" presetSubtype="8"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wipe(down)">
                                      <p:cBhvr>
                                        <p:cTn id="76" dur="500"/>
                                        <p:tgtEl>
                                          <p:spTgt spid="6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wipe(down)">
                                      <p:cBhvr>
                                        <p:cTn id="82" dur="500"/>
                                        <p:tgtEl>
                                          <p:spTgt spid="70"/>
                                        </p:tgtEl>
                                      </p:cBhvr>
                                    </p:animEffect>
                                  </p:childTnLst>
                                </p:cTn>
                              </p:par>
                              <p:par>
                                <p:cTn id="83" presetID="2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down)">
                                      <p:cBhvr>
                                        <p:cTn id="8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3" grpId="0"/>
      <p:bldP spid="34" grpId="0"/>
      <p:bldP spid="35" grpId="0" animBg="1"/>
      <p:bldP spid="37" grpId="0" animBg="1"/>
      <p:bldP spid="42" grpId="0"/>
      <p:bldP spid="43" grpId="0"/>
      <p:bldP spid="66" grpId="0"/>
      <p:bldP spid="68" grpId="0"/>
      <p:bldP spid="69"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36036" y="1443715"/>
            <a:ext cx="3865161" cy="677108"/>
          </a:xfrm>
          <a:prstGeom prst="rect">
            <a:avLst/>
          </a:prstGeom>
          <a:noFill/>
        </p:spPr>
        <p:txBody>
          <a:bodyPr wrap="none" rtlCol="0">
            <a:spAutoFit/>
          </a:bodyPr>
          <a:lstStyle/>
          <a:p>
            <a:pPr algn="ctr"/>
            <a:r>
              <a:rPr lang="zh-CN" altLang="en-US" sz="3800" spc="300" dirty="0">
                <a:latin typeface="微软雅黑" panose="020B0503020204020204" pitchFamily="34" charset="-122"/>
                <a:ea typeface="微软雅黑" panose="020B0503020204020204" pitchFamily="34" charset="-122"/>
                <a:cs typeface="Helvetica" panose="020B0604020202020204" pitchFamily="34" charset="0"/>
              </a:rPr>
              <a:t>微型计算机概述</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pc="300" dirty="0">
                <a:latin typeface="微软雅黑" panose="020B0503020204020204" pitchFamily="34" charset="-122"/>
                <a:ea typeface="微软雅黑" panose="020B0503020204020204" pitchFamily="34" charset="-122"/>
              </a:rPr>
              <a:t>微机概述</a:t>
            </a:r>
            <a:endParaRPr lang="en-US" altLang="zh-CN" sz="2000" spc="3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信息在计算机中的表示</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微机的工作过程</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微机系统的应用</a:t>
            </a:r>
          </a:p>
        </p:txBody>
      </p:sp>
    </p:spTree>
    <p:extLst>
      <p:ext uri="{BB962C8B-B14F-4D97-AF65-F5344CB8AC3E}">
        <p14:creationId xmlns:p14="http://schemas.microsoft.com/office/powerpoint/2010/main" val="1356104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735626" y="1272412"/>
            <a:ext cx="7849003" cy="5387565"/>
          </a:xfrm>
          <a:prstGeom prst="rect">
            <a:avLst/>
          </a:prstGeom>
        </p:spPr>
        <p:txBody>
          <a:bodyPr wrap="square">
            <a:spAutoFit/>
          </a:bodyPr>
          <a:lstStyle/>
          <a:p>
            <a:pPr marL="457200" indent="-457200">
              <a:lnSpc>
                <a:spcPct val="200000"/>
              </a:lnSpc>
              <a:buFont typeface="+mj-ea"/>
              <a:buAutoNum type="circleNumDbPlain"/>
            </a:pPr>
            <a:r>
              <a:rPr lang="zh-CN" altLang="en-US" sz="2200" spc="300" dirty="0">
                <a:latin typeface="黑体" panose="02010609060101010101" pitchFamily="49" charset="-122"/>
                <a:ea typeface="黑体" panose="02010609060101010101" pitchFamily="49" charset="-122"/>
              </a:rPr>
              <a:t>将指令所在地址赋给程序计数器</a:t>
            </a:r>
            <a:r>
              <a:rPr lang="en-US" altLang="zh-CN" sz="2200" spc="300" dirty="0">
                <a:latin typeface="黑体" panose="02010609060101010101" pitchFamily="49" charset="-122"/>
                <a:ea typeface="黑体" panose="02010609060101010101" pitchFamily="49" charset="-122"/>
              </a:rPr>
              <a:t>PC</a:t>
            </a:r>
            <a:r>
              <a:rPr lang="zh-CN" altLang="en-US" sz="2200" spc="300" dirty="0">
                <a:latin typeface="黑体" panose="02010609060101010101" pitchFamily="49" charset="-122"/>
                <a:ea typeface="黑体" panose="02010609060101010101" pitchFamily="49" charset="-122"/>
              </a:rPr>
              <a:t>；</a:t>
            </a:r>
          </a:p>
          <a:p>
            <a:pPr marL="457200" indent="-457200">
              <a:lnSpc>
                <a:spcPct val="200000"/>
              </a:lnSpc>
              <a:buFont typeface="+mj-ea"/>
              <a:buAutoNum type="circleNumDbPlain"/>
            </a:pPr>
            <a:r>
              <a:rPr lang="en-US" altLang="zh-CN" sz="2200" spc="300" dirty="0">
                <a:latin typeface="黑体" panose="02010609060101010101" pitchFamily="49" charset="-122"/>
                <a:ea typeface="黑体" panose="02010609060101010101" pitchFamily="49" charset="-122"/>
              </a:rPr>
              <a:t>PC</a:t>
            </a:r>
            <a:r>
              <a:rPr lang="zh-CN" altLang="en-US" sz="2200" spc="300" dirty="0">
                <a:latin typeface="黑体" panose="02010609060101010101" pitchFamily="49" charset="-122"/>
                <a:ea typeface="黑体" panose="02010609060101010101" pitchFamily="49" charset="-122"/>
              </a:rPr>
              <a:t>内容送到地址寄存器</a:t>
            </a:r>
            <a:r>
              <a:rPr lang="en-US" altLang="zh-CN" sz="2200" spc="300" dirty="0">
                <a:latin typeface="黑体" panose="02010609060101010101" pitchFamily="49" charset="-122"/>
                <a:ea typeface="黑体" panose="02010609060101010101" pitchFamily="49" charset="-122"/>
              </a:rPr>
              <a:t>AR</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PC</a:t>
            </a:r>
            <a:r>
              <a:rPr lang="zh-CN" altLang="en-US" sz="2200" spc="300" dirty="0">
                <a:latin typeface="黑体" panose="02010609060101010101" pitchFamily="49" charset="-122"/>
                <a:ea typeface="黑体" panose="02010609060101010101" pitchFamily="49" charset="-122"/>
              </a:rPr>
              <a:t>自动加</a:t>
            </a:r>
            <a:r>
              <a:rPr lang="en-US" altLang="zh-CN" sz="2200" spc="300" dirty="0">
                <a:latin typeface="黑体" panose="02010609060101010101" pitchFamily="49" charset="-122"/>
                <a:ea typeface="黑体" panose="02010609060101010101" pitchFamily="49" charset="-122"/>
              </a:rPr>
              <a:t>1</a:t>
            </a:r>
            <a:r>
              <a:rPr lang="zh-CN" altLang="en-US" sz="2200" spc="300" dirty="0">
                <a:latin typeface="黑体" panose="02010609060101010101" pitchFamily="49" charset="-122"/>
                <a:ea typeface="黑体" panose="02010609060101010101" pitchFamily="49" charset="-122"/>
              </a:rPr>
              <a:t>；</a:t>
            </a:r>
          </a:p>
          <a:p>
            <a:pPr marL="457200" indent="-457200">
              <a:lnSpc>
                <a:spcPct val="200000"/>
              </a:lnSpc>
              <a:buFont typeface="+mj-ea"/>
              <a:buAutoNum type="circleNumDbPlain"/>
            </a:pPr>
            <a:r>
              <a:rPr lang="zh-CN" altLang="en-US" sz="2200" spc="300" dirty="0">
                <a:latin typeface="黑体" panose="02010609060101010101" pitchFamily="49" charset="-122"/>
                <a:ea typeface="黑体" panose="02010609060101010101" pitchFamily="49" charset="-122"/>
              </a:rPr>
              <a:t>把</a:t>
            </a:r>
            <a:r>
              <a:rPr lang="en-US" altLang="zh-CN" sz="2200" spc="300" dirty="0">
                <a:latin typeface="黑体" panose="02010609060101010101" pitchFamily="49" charset="-122"/>
                <a:ea typeface="黑体" panose="02010609060101010101" pitchFamily="49" charset="-122"/>
              </a:rPr>
              <a:t>AR</a:t>
            </a:r>
            <a:r>
              <a:rPr lang="zh-CN" altLang="en-US" sz="2200" spc="300" dirty="0">
                <a:latin typeface="黑体" panose="02010609060101010101" pitchFamily="49" charset="-122"/>
                <a:ea typeface="黑体" panose="02010609060101010101" pitchFamily="49" charset="-122"/>
              </a:rPr>
              <a:t>的内容通过地址总线送至内存储器，经地址译码器译码，选中相应单元；</a:t>
            </a:r>
          </a:p>
          <a:p>
            <a:pPr marL="457200" indent="-457200">
              <a:lnSpc>
                <a:spcPct val="200000"/>
              </a:lnSpc>
              <a:buFont typeface="+mj-ea"/>
              <a:buAutoNum type="circleNumDbPlain"/>
            </a:pP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的控制器发出读命令；</a:t>
            </a:r>
          </a:p>
          <a:p>
            <a:pPr marL="457200" indent="-457200">
              <a:lnSpc>
                <a:spcPct val="200000"/>
              </a:lnSpc>
              <a:buFont typeface="+mj-ea"/>
              <a:buAutoNum type="circleNumDbPlain"/>
            </a:pPr>
            <a:r>
              <a:rPr lang="zh-CN" altLang="en-US" sz="2200" spc="300" dirty="0">
                <a:latin typeface="黑体" panose="02010609060101010101" pitchFamily="49" charset="-122"/>
                <a:ea typeface="黑体" panose="02010609060101010101" pitchFamily="49" charset="-122"/>
              </a:rPr>
              <a:t>在读命令控制下，把所选中单元的内容（即指令操作码）经数据总线送到数据寄存器</a:t>
            </a:r>
            <a:r>
              <a:rPr lang="en-US" altLang="zh-CN" sz="2200" spc="300" dirty="0">
                <a:latin typeface="黑体" panose="02010609060101010101" pitchFamily="49" charset="-122"/>
                <a:ea typeface="黑体" panose="02010609060101010101" pitchFamily="49" charset="-122"/>
              </a:rPr>
              <a:t>DR</a:t>
            </a:r>
            <a:r>
              <a:rPr lang="zh-CN" altLang="en-US" sz="2200" spc="300" dirty="0">
                <a:latin typeface="黑体" panose="02010609060101010101" pitchFamily="49" charset="-122"/>
                <a:ea typeface="黑体" panose="02010609060101010101" pitchFamily="49" charset="-122"/>
              </a:rPr>
              <a:t>；</a:t>
            </a:r>
          </a:p>
          <a:p>
            <a:pPr marL="457200" indent="-457200">
              <a:lnSpc>
                <a:spcPct val="200000"/>
              </a:lnSpc>
              <a:buFont typeface="+mj-ea"/>
              <a:buAutoNum type="circleNumDbPlain"/>
            </a:pPr>
            <a:r>
              <a:rPr lang="zh-CN" altLang="en-US" sz="2200" spc="300" dirty="0">
                <a:latin typeface="黑体" panose="02010609060101010101" pitchFamily="49" charset="-122"/>
                <a:ea typeface="黑体" panose="02010609060101010101" pitchFamily="49" charset="-122"/>
              </a:rPr>
              <a:t>指令译码。</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微机读取一条指令的过程</a:t>
            </a:r>
          </a:p>
        </p:txBody>
      </p:sp>
    </p:spTree>
    <p:extLst>
      <p:ext uri="{BB962C8B-B14F-4D97-AF65-F5344CB8AC3E}">
        <p14:creationId xmlns:p14="http://schemas.microsoft.com/office/powerpoint/2010/main" val="31816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3">
            <a:extLst>
              <a:ext uri="{28A0092B-C50C-407E-A947-70E740481C1C}">
                <a14:useLocalDpi xmlns:a14="http://schemas.microsoft.com/office/drawing/2010/main" val="0"/>
              </a:ext>
            </a:extLst>
          </a:blip>
          <a:srcRect b="7647"/>
          <a:stretch/>
        </p:blipFill>
        <p:spPr>
          <a:xfrm>
            <a:off x="688507" y="162265"/>
            <a:ext cx="8203233" cy="6695735"/>
          </a:xfrm>
          <a:prstGeom prst="rect">
            <a:avLst/>
          </a:prstGeom>
        </p:spPr>
      </p:pic>
      <p:sp>
        <p:nvSpPr>
          <p:cNvPr id="2" name="矩形 1"/>
          <p:cNvSpPr/>
          <p:nvPr/>
        </p:nvSpPr>
        <p:spPr>
          <a:xfrm>
            <a:off x="354230" y="5947245"/>
            <a:ext cx="7849003" cy="584775"/>
          </a:xfrm>
          <a:prstGeom prst="rect">
            <a:avLst/>
          </a:prstGeom>
        </p:spPr>
        <p:txBody>
          <a:bodyPr wrap="square">
            <a:spAutoFit/>
          </a:bodyPr>
          <a:lstStyle/>
          <a:p>
            <a:r>
              <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CPU</a:t>
            </a:r>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简化模型</a:t>
            </a:r>
            <a:endPar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3715644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7115"/>
          <a:stretch/>
        </p:blipFill>
        <p:spPr>
          <a:xfrm>
            <a:off x="966910" y="224229"/>
            <a:ext cx="8177090" cy="6633772"/>
          </a:xfrm>
          <a:prstGeom prst="rect">
            <a:avLst/>
          </a:prstGeom>
        </p:spPr>
      </p:pic>
      <p:sp>
        <p:nvSpPr>
          <p:cNvPr id="2" name="矩形 1"/>
          <p:cNvSpPr/>
          <p:nvPr/>
        </p:nvSpPr>
        <p:spPr>
          <a:xfrm>
            <a:off x="167216" y="16226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取指令</a:t>
            </a:r>
            <a:endPar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2911513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5143"/>
          <a:stretch/>
        </p:blipFill>
        <p:spPr>
          <a:xfrm>
            <a:off x="682345" y="162265"/>
            <a:ext cx="8461656" cy="6695735"/>
          </a:xfrm>
          <a:prstGeom prst="rect">
            <a:avLst/>
          </a:prstGeom>
        </p:spPr>
      </p:pic>
      <p:sp>
        <p:nvSpPr>
          <p:cNvPr id="2" name="矩形 1"/>
          <p:cNvSpPr/>
          <p:nvPr/>
        </p:nvSpPr>
        <p:spPr>
          <a:xfrm>
            <a:off x="167216" y="16226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执行指令</a:t>
            </a:r>
            <a:endParaRPr lang="en-US" altLang="zh-CN"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endParaRPr>
          </a:p>
        </p:txBody>
      </p:sp>
    </p:spTree>
    <p:extLst>
      <p:ext uri="{BB962C8B-B14F-4D97-AF65-F5344CB8AC3E}">
        <p14:creationId xmlns:p14="http://schemas.microsoft.com/office/powerpoint/2010/main" val="359219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36036" y="1443715"/>
            <a:ext cx="3865161" cy="677108"/>
          </a:xfrm>
          <a:prstGeom prst="rect">
            <a:avLst/>
          </a:prstGeom>
          <a:noFill/>
        </p:spPr>
        <p:txBody>
          <a:bodyPr wrap="none" rtlCol="0">
            <a:spAutoFit/>
          </a:bodyPr>
          <a:lstStyle/>
          <a:p>
            <a:pPr algn="ctr"/>
            <a:r>
              <a:rPr lang="zh-CN" altLang="en-US" sz="3800" spc="300" dirty="0">
                <a:latin typeface="微软雅黑" panose="020B0503020204020204" pitchFamily="34" charset="-122"/>
                <a:ea typeface="微软雅黑" panose="020B0503020204020204" pitchFamily="34" charset="-122"/>
                <a:cs typeface="Helvetica" panose="020B0604020202020204" pitchFamily="34" charset="0"/>
              </a:rPr>
              <a:t>微型计算机概述</a:t>
            </a:r>
          </a:p>
        </p:txBody>
      </p:sp>
      <p:sp>
        <p:nvSpPr>
          <p:cNvPr id="12" name="文本框 11"/>
          <p:cNvSpPr txBox="1"/>
          <p:nvPr/>
        </p:nvSpPr>
        <p:spPr>
          <a:xfrm>
            <a:off x="1736036" y="2542932"/>
            <a:ext cx="5083698" cy="224676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微机概述</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信息在计算机中的表示</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solidFill>
                  <a:schemeClr val="tx1">
                    <a:alpha val="30000"/>
                  </a:schemeClr>
                </a:solidFill>
                <a:latin typeface="微软雅黑" panose="020B0503020204020204" pitchFamily="34" charset="-122"/>
                <a:ea typeface="微软雅黑" panose="020B0503020204020204" pitchFamily="34" charset="-122"/>
              </a:rPr>
              <a:t>微机的工作过程</a:t>
            </a:r>
            <a:endParaRPr lang="en-US" altLang="zh-CN" sz="2000" spc="300" dirty="0">
              <a:solidFill>
                <a:schemeClr val="tx1">
                  <a:alpha val="30000"/>
                </a:schemeClr>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r>
              <a:rPr lang="zh-CN" altLang="en-US" sz="2000" spc="300" dirty="0">
                <a:latin typeface="微软雅黑" panose="020B0503020204020204" pitchFamily="34" charset="-122"/>
                <a:ea typeface="微软雅黑" panose="020B0503020204020204" pitchFamily="34" charset="-122"/>
              </a:rPr>
              <a:t>微机系统的应用</a:t>
            </a:r>
          </a:p>
        </p:txBody>
      </p:sp>
    </p:spTree>
    <p:extLst>
      <p:ext uri="{BB962C8B-B14F-4D97-AF65-F5344CB8AC3E}">
        <p14:creationId xmlns:p14="http://schemas.microsoft.com/office/powerpoint/2010/main" val="359151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4832092"/>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字长</a:t>
            </a:r>
            <a:r>
              <a:rPr lang="zh-CN" altLang="en-US" sz="2200" spc="300" dirty="0">
                <a:latin typeface="黑体" panose="02010609060101010101" pitchFamily="49" charset="-122"/>
                <a:ea typeface="黑体" panose="02010609060101010101" pitchFamily="49" charset="-122"/>
              </a:rPr>
              <a:t>：数据总线的宽度</a:t>
            </a:r>
          </a:p>
          <a:p>
            <a:pPr marL="457200" indent="-457200">
              <a:lnSpc>
                <a:spcPct val="20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运算速度</a:t>
            </a:r>
            <a:r>
              <a:rPr lang="zh-CN" altLang="en-US" sz="2200" spc="300" dirty="0">
                <a:latin typeface="黑体" panose="02010609060101010101" pitchFamily="49" charset="-122"/>
                <a:ea typeface="黑体" panose="02010609060101010101" pitchFamily="49" charset="-122"/>
              </a:rPr>
              <a:t>：指</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执行指令的速率，一般用</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的主频来衡量</a:t>
            </a:r>
          </a:p>
          <a:p>
            <a:pPr marL="457200" indent="-457200">
              <a:lnSpc>
                <a:spcPct val="20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存储容量</a:t>
            </a:r>
            <a:r>
              <a:rPr lang="zh-CN" altLang="en-US" sz="2200" spc="300" dirty="0">
                <a:latin typeface="黑体" panose="02010609060101010101" pitchFamily="49" charset="-122"/>
                <a:ea typeface="黑体" panose="02010609060101010101" pitchFamily="49" charset="-122"/>
              </a:rPr>
              <a:t>：包括内存和外存，内存容量由</a:t>
            </a:r>
            <a:r>
              <a:rPr lang="en-US" altLang="zh-CN" sz="2200" spc="300" dirty="0">
                <a:latin typeface="黑体" panose="02010609060101010101" pitchFamily="49" charset="-122"/>
                <a:ea typeface="黑体" panose="02010609060101010101" pitchFamily="49" charset="-122"/>
              </a:rPr>
              <a:t>CPU</a:t>
            </a:r>
            <a:r>
              <a:rPr lang="zh-CN" altLang="en-US" sz="2200" spc="300" dirty="0">
                <a:latin typeface="黑体" panose="02010609060101010101" pitchFamily="49" charset="-122"/>
                <a:ea typeface="黑体" panose="02010609060101010101" pitchFamily="49" charset="-122"/>
              </a:rPr>
              <a:t>地址总线的宽度决定</a:t>
            </a:r>
          </a:p>
          <a:p>
            <a:pPr marL="457200" indent="-457200">
              <a:lnSpc>
                <a:spcPct val="20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系统总线结构</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ISA</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PCI</a:t>
            </a:r>
            <a:r>
              <a:rPr lang="zh-CN" altLang="en-US" sz="2200" spc="300" dirty="0">
                <a:latin typeface="黑体" panose="02010609060101010101" pitchFamily="49" charset="-122"/>
                <a:ea typeface="黑体" panose="02010609060101010101" pitchFamily="49" charset="-122"/>
              </a:rPr>
              <a:t>、</a:t>
            </a:r>
            <a:r>
              <a:rPr lang="en-US" altLang="zh-CN" sz="2200" spc="300" dirty="0">
                <a:latin typeface="黑体" panose="02010609060101010101" pitchFamily="49" charset="-122"/>
                <a:ea typeface="黑体" panose="02010609060101010101" pitchFamily="49" charset="-122"/>
              </a:rPr>
              <a:t>AGP</a:t>
            </a:r>
            <a:r>
              <a:rPr lang="zh-CN" altLang="en-US" sz="2200" spc="300" dirty="0">
                <a:latin typeface="黑体" panose="02010609060101010101" pitchFamily="49" charset="-122"/>
                <a:ea typeface="黑体" panose="02010609060101010101" pitchFamily="49" charset="-122"/>
              </a:rPr>
              <a:t>等</a:t>
            </a:r>
          </a:p>
          <a:p>
            <a:pPr marL="457200" indent="-457200">
              <a:lnSpc>
                <a:spcPct val="200000"/>
              </a:lnSpc>
              <a:buFont typeface="Arial" panose="020B0604020202020204" pitchFamily="34" charset="0"/>
              <a:buChar char="•"/>
            </a:pPr>
            <a:r>
              <a:rPr lang="zh-CN" altLang="en-US" sz="2200" b="1" spc="300" dirty="0">
                <a:latin typeface="黑体" panose="02010609060101010101" pitchFamily="49" charset="-122"/>
                <a:ea typeface="黑体" panose="02010609060101010101" pitchFamily="49" charset="-122"/>
              </a:rPr>
              <a:t>软件配置</a:t>
            </a:r>
            <a:r>
              <a:rPr lang="zh-CN" altLang="en-US" sz="2200" spc="300" dirty="0">
                <a:latin typeface="黑体" panose="02010609060101010101" pitchFamily="49" charset="-122"/>
                <a:ea typeface="黑体" panose="02010609060101010101" pitchFamily="49" charset="-122"/>
              </a:rPr>
              <a:t>：操作系统、工具软件和应用软件等</a:t>
            </a: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微机主要性能指标</a:t>
            </a:r>
          </a:p>
        </p:txBody>
      </p:sp>
    </p:spTree>
    <p:extLst>
      <p:ext uri="{BB962C8B-B14F-4D97-AF65-F5344CB8AC3E}">
        <p14:creationId xmlns:p14="http://schemas.microsoft.com/office/powerpoint/2010/main" val="233019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35626" y="1272412"/>
            <a:ext cx="7849003" cy="4154984"/>
          </a:xfrm>
          <a:prstGeom prst="rect">
            <a:avLst/>
          </a:prstGeom>
        </p:spPr>
        <p:txBody>
          <a:bodyPr wrap="square">
            <a:spAutoFit/>
          </a:bodyPr>
          <a:lstStyle/>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科学计算</a:t>
            </a:r>
            <a:endParaRPr lang="en-US" altLang="zh-CN" sz="2200" spc="300" dirty="0">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数据处理</a:t>
            </a:r>
            <a:endParaRPr lang="en-US" altLang="zh-CN" sz="2200" spc="300" dirty="0">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实时控制</a:t>
            </a:r>
            <a:endParaRPr lang="en-US" altLang="zh-CN" sz="2200" spc="300" dirty="0">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人工智能</a:t>
            </a:r>
            <a:endParaRPr lang="en-US" altLang="zh-CN" sz="2200" spc="300" dirty="0">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计算机辅助设计</a:t>
            </a:r>
            <a:endParaRPr lang="en-US" altLang="zh-CN" sz="2200" spc="300" dirty="0">
              <a:latin typeface="黑体" panose="02010609060101010101" pitchFamily="49" charset="-122"/>
              <a:ea typeface="黑体" panose="02010609060101010101" pitchFamily="49" charset="-122"/>
            </a:endParaRPr>
          </a:p>
          <a:p>
            <a:pPr marL="457200" indent="-457200">
              <a:lnSpc>
                <a:spcPct val="200000"/>
              </a:lnSpc>
              <a:buFont typeface="Arial" panose="020B0604020202020204" pitchFamily="34" charset="0"/>
              <a:buChar char="•"/>
            </a:pPr>
            <a:r>
              <a:rPr lang="zh-CN" altLang="en-US" sz="2200" spc="300" dirty="0">
                <a:latin typeface="黑体" panose="02010609060101010101" pitchFamily="49" charset="-122"/>
                <a:ea typeface="黑体" panose="02010609060101010101" pitchFamily="49" charset="-122"/>
              </a:rPr>
              <a:t>多媒体技术</a:t>
            </a:r>
            <a:endParaRPr lang="en-US" altLang="zh-CN" sz="2200" spc="300" dirty="0">
              <a:latin typeface="黑体" panose="02010609060101010101" pitchFamily="49" charset="-122"/>
              <a:ea typeface="黑体" panose="02010609060101010101" pitchFamily="49" charset="-122"/>
            </a:endParaRPr>
          </a:p>
        </p:txBody>
      </p:sp>
      <p:sp>
        <p:nvSpPr>
          <p:cNvPr id="2" name="矩形 1"/>
          <p:cNvSpPr/>
          <p:nvPr/>
        </p:nvSpPr>
        <p:spPr>
          <a:xfrm>
            <a:off x="735626" y="394685"/>
            <a:ext cx="7849003" cy="584775"/>
          </a:xfrm>
          <a:prstGeom prst="rect">
            <a:avLst/>
          </a:prstGeom>
        </p:spPr>
        <p:txBody>
          <a:bodyPr wrap="square">
            <a:spAutoFit/>
          </a:bodyPr>
          <a:lstStyle/>
          <a:p>
            <a:r>
              <a:rPr lang="zh-CN" altLang="en-US" sz="3200" spc="300" dirty="0">
                <a:solidFill>
                  <a:schemeClr val="tx1">
                    <a:lumMod val="85000"/>
                    <a:lumOff val="15000"/>
                  </a:schemeClr>
                </a:solidFill>
                <a:latin typeface="微软雅黑" panose="020B0503020204020204" pitchFamily="34" charset="-122"/>
                <a:ea typeface="微软雅黑" panose="020B0503020204020204" pitchFamily="34" charset="-122"/>
                <a:cs typeface="Helvetica" panose="020B0604020202020204" pitchFamily="34" charset="0"/>
              </a:rPr>
              <a:t>微机系统的应用</a:t>
            </a:r>
          </a:p>
        </p:txBody>
      </p:sp>
    </p:spTree>
    <p:extLst>
      <p:ext uri="{BB962C8B-B14F-4D97-AF65-F5344CB8AC3E}">
        <p14:creationId xmlns:p14="http://schemas.microsoft.com/office/powerpoint/2010/main" val="19113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951" y="0"/>
            <a:ext cx="7260098" cy="6858000"/>
          </a:xfrm>
          <a:prstGeom prst="rect">
            <a:avLst/>
          </a:prstGeom>
        </p:spPr>
      </p:pic>
    </p:spTree>
    <p:extLst>
      <p:ext uri="{BB962C8B-B14F-4D97-AF65-F5344CB8AC3E}">
        <p14:creationId xmlns:p14="http://schemas.microsoft.com/office/powerpoint/2010/main" val="345609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1"/>
            <a:ext cx="9144000" cy="6858000"/>
          </a:xfrm>
          <a:prstGeom prst="rect">
            <a:avLst/>
          </a:prstGeom>
        </p:spPr>
      </p:pic>
      <p:sp>
        <p:nvSpPr>
          <p:cNvPr id="17" name="文本框 16"/>
          <p:cNvSpPr txBox="1"/>
          <p:nvPr/>
        </p:nvSpPr>
        <p:spPr>
          <a:xfrm>
            <a:off x="5572319" y="5170278"/>
            <a:ext cx="1613519" cy="584775"/>
          </a:xfrm>
          <a:prstGeom prst="rect">
            <a:avLst/>
          </a:prstGeom>
          <a:noFill/>
        </p:spPr>
        <p:txBody>
          <a:bodyPr wrap="none" rtlCol="0">
            <a:spAutoFit/>
          </a:bodyPr>
          <a:lstStyle/>
          <a:p>
            <a:r>
              <a:rPr lang="en-US" altLang="zh-CN" sz="3200" spc="300" dirty="0">
                <a:latin typeface="微软雅黑" panose="020B0503020204020204" pitchFamily="34" charset="-122"/>
                <a:ea typeface="微软雅黑" panose="020B0503020204020204" pitchFamily="34" charset="-122"/>
                <a:cs typeface="Helvetica" panose="020B0604020202020204" pitchFamily="34" charset="0"/>
              </a:rPr>
              <a:t>ENIAC</a:t>
            </a:r>
            <a:endParaRPr lang="zh-CN" altLang="en-US" sz="3200" spc="300" dirty="0">
              <a:latin typeface="微软雅黑" panose="020B0503020204020204" pitchFamily="34" charset="-122"/>
              <a:ea typeface="微软雅黑" panose="020B0503020204020204" pitchFamily="34" charset="-122"/>
              <a:cs typeface="Helvetica" panose="020B0604020202020204" pitchFamily="34" charset="0"/>
            </a:endParaRPr>
          </a:p>
        </p:txBody>
      </p:sp>
      <p:sp>
        <p:nvSpPr>
          <p:cNvPr id="18" name="文本框 17"/>
          <p:cNvSpPr txBox="1"/>
          <p:nvPr/>
        </p:nvSpPr>
        <p:spPr>
          <a:xfrm>
            <a:off x="5319097" y="5767918"/>
            <a:ext cx="3478837" cy="1077218"/>
          </a:xfrm>
          <a:prstGeom prst="rect">
            <a:avLst/>
          </a:prstGeom>
          <a:noFill/>
        </p:spPr>
        <p:txBody>
          <a:bodyPr wrap="none" rtlCol="0">
            <a:spAutoFit/>
          </a:bodyPr>
          <a:lstStyle/>
          <a:p>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第一台通用电子数字计算机</a:t>
            </a:r>
            <a:endParaRPr lang="en-US" altLang="zh-CN" sz="1600" spc="300" dirty="0">
              <a:latin typeface="微软雅黑" panose="020B0503020204020204" pitchFamily="34" charset="-122"/>
              <a:ea typeface="微软雅黑" panose="020B0503020204020204" pitchFamily="34" charset="-122"/>
              <a:cs typeface="Helvetica" panose="020B0604020202020204" pitchFamily="34" charset="0"/>
            </a:endParaRPr>
          </a:p>
          <a:p>
            <a:r>
              <a:rPr lang="en-US" altLang="zh-CN" sz="1600" spc="300" dirty="0">
                <a:latin typeface="微软雅黑" panose="020B0503020204020204" pitchFamily="34" charset="-122"/>
                <a:ea typeface="微软雅黑" panose="020B0503020204020204" pitchFamily="34" charset="-122"/>
                <a:cs typeface="Helvetica" panose="020B0604020202020204" pitchFamily="34" charset="0"/>
              </a:rPr>
              <a:t>1946</a:t>
            </a:r>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年</a:t>
            </a:r>
            <a:r>
              <a:rPr lang="en-US" altLang="zh-CN" sz="1600" spc="300" dirty="0">
                <a:latin typeface="微软雅黑" panose="020B0503020204020204" pitchFamily="34" charset="-122"/>
                <a:ea typeface="微软雅黑" panose="020B0503020204020204" pitchFamily="34" charset="-122"/>
                <a:cs typeface="Helvetica" panose="020B0604020202020204" pitchFamily="34" charset="0"/>
              </a:rPr>
              <a:t>2</a:t>
            </a:r>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月</a:t>
            </a:r>
            <a:r>
              <a:rPr lang="en-US" altLang="zh-CN" sz="1600" spc="300" dirty="0">
                <a:latin typeface="微软雅黑" panose="020B0503020204020204" pitchFamily="34" charset="-122"/>
                <a:ea typeface="微软雅黑" panose="020B0503020204020204" pitchFamily="34" charset="-122"/>
                <a:cs typeface="Helvetica" panose="020B0604020202020204" pitchFamily="34" charset="0"/>
              </a:rPr>
              <a:t>14</a:t>
            </a:r>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日</a:t>
            </a:r>
            <a:endParaRPr lang="en-US" altLang="zh-CN" sz="1600" spc="300" dirty="0">
              <a:latin typeface="微软雅黑" panose="020B0503020204020204" pitchFamily="34" charset="-122"/>
              <a:ea typeface="微软雅黑" panose="020B0503020204020204" pitchFamily="34" charset="-122"/>
              <a:cs typeface="Helvetica" panose="020B0604020202020204" pitchFamily="34" charset="0"/>
            </a:endParaRPr>
          </a:p>
          <a:p>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美国军方定制</a:t>
            </a:r>
            <a:r>
              <a:rPr lang="en-US" altLang="zh-CN" sz="1600" spc="300" dirty="0">
                <a:latin typeface="微软雅黑" panose="020B0503020204020204" pitchFamily="34" charset="-122"/>
                <a:ea typeface="微软雅黑" panose="020B0503020204020204" pitchFamily="34" charset="-122"/>
                <a:cs typeface="Helvetica" panose="020B0604020202020204" pitchFamily="34" charset="0"/>
              </a:rPr>
              <a:t>/</a:t>
            </a:r>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宾夕法尼亚大学</a:t>
            </a:r>
            <a:endParaRPr lang="en-US" altLang="zh-CN" sz="1600" spc="300" dirty="0">
              <a:latin typeface="微软雅黑" panose="020B0503020204020204" pitchFamily="34" charset="-122"/>
              <a:ea typeface="微软雅黑" panose="020B0503020204020204" pitchFamily="34" charset="-122"/>
              <a:cs typeface="Helvetica" panose="020B0604020202020204" pitchFamily="34" charset="0"/>
            </a:endParaRPr>
          </a:p>
          <a:p>
            <a:r>
              <a:rPr lang="zh-CN" altLang="en-US" sz="1600" spc="300" dirty="0">
                <a:latin typeface="微软雅黑" panose="020B0503020204020204" pitchFamily="34" charset="-122"/>
                <a:ea typeface="微软雅黑" panose="020B0503020204020204" pitchFamily="34" charset="-122"/>
                <a:cs typeface="Helvetica" panose="020B0604020202020204" pitchFamily="34" charset="0"/>
              </a:rPr>
              <a:t>计算弹道和射击特性</a:t>
            </a:r>
          </a:p>
        </p:txBody>
      </p:sp>
    </p:spTree>
    <p:extLst>
      <p:ext uri="{BB962C8B-B14F-4D97-AF65-F5344CB8AC3E}">
        <p14:creationId xmlns:p14="http://schemas.microsoft.com/office/powerpoint/2010/main" val="17775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down)">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down)">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down)">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wipe(down)">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2839</TotalTime>
  <Words>5884</Words>
  <Application>Microsoft Office PowerPoint</Application>
  <PresentationFormat>全屏显示(4:3)</PresentationFormat>
  <Paragraphs>1055</Paragraphs>
  <Slides>87</Slides>
  <Notes>74</Notes>
  <HiddenSlides>4</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87</vt:i4>
      </vt:variant>
    </vt:vector>
  </HeadingPairs>
  <TitlesOfParts>
    <vt:vector size="101" baseType="lpstr">
      <vt:lpstr>等线</vt:lpstr>
      <vt:lpstr>等线 Light</vt:lpstr>
      <vt:lpstr>黑体</vt:lpstr>
      <vt:lpstr>宋体</vt:lpstr>
      <vt:lpstr>微软雅黑</vt:lpstr>
      <vt:lpstr>Arial</vt:lpstr>
      <vt:lpstr>Calibri</vt:lpstr>
      <vt:lpstr>Calibri Light</vt:lpstr>
      <vt:lpstr>Cambria Math</vt:lpstr>
      <vt:lpstr>Helvetica</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jihui han</dc:creator>
  <cp:lastModifiedBy>jihui han</cp:lastModifiedBy>
  <cp:revision>217</cp:revision>
  <dcterms:created xsi:type="dcterms:W3CDTF">2020-09-09T01:52:22Z</dcterms:created>
  <dcterms:modified xsi:type="dcterms:W3CDTF">2021-08-26T14:57:17Z</dcterms:modified>
</cp:coreProperties>
</file>